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notesMasterIdLst>
    <p:notesMasterId r:id="rId39"/>
  </p:notesMasterIdLst>
  <p:sldIdLst>
    <p:sldId id="256" r:id="rId2"/>
    <p:sldId id="289" r:id="rId3"/>
    <p:sldId id="285" r:id="rId4"/>
    <p:sldId id="287" r:id="rId5"/>
    <p:sldId id="290" r:id="rId6"/>
    <p:sldId id="292" r:id="rId7"/>
    <p:sldId id="288" r:id="rId8"/>
    <p:sldId id="279" r:id="rId9"/>
    <p:sldId id="280" r:id="rId10"/>
    <p:sldId id="281" r:id="rId11"/>
    <p:sldId id="257" r:id="rId12"/>
    <p:sldId id="258" r:id="rId13"/>
    <p:sldId id="259" r:id="rId14"/>
    <p:sldId id="260" r:id="rId15"/>
    <p:sldId id="261" r:id="rId16"/>
    <p:sldId id="262" r:id="rId17"/>
    <p:sldId id="294" r:id="rId18"/>
    <p:sldId id="295" r:id="rId19"/>
    <p:sldId id="296" r:id="rId20"/>
    <p:sldId id="263" r:id="rId21"/>
    <p:sldId id="283" r:id="rId22"/>
    <p:sldId id="284" r:id="rId23"/>
    <p:sldId id="264" r:id="rId24"/>
    <p:sldId id="282" r:id="rId25"/>
    <p:sldId id="275" r:id="rId26"/>
    <p:sldId id="276" r:id="rId27"/>
    <p:sldId id="277" r:id="rId28"/>
    <p:sldId id="266" r:id="rId29"/>
    <p:sldId id="267" r:id="rId30"/>
    <p:sldId id="268" r:id="rId31"/>
    <p:sldId id="270" r:id="rId32"/>
    <p:sldId id="271" r:id="rId33"/>
    <p:sldId id="272" r:id="rId34"/>
    <p:sldId id="273" r:id="rId35"/>
    <p:sldId id="274" r:id="rId36"/>
    <p:sldId id="286" r:id="rId37"/>
    <p:sldId id="293" r:id="rId38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484" autoAdjust="0"/>
    <p:restoredTop sz="94698" autoAdjust="0"/>
  </p:normalViewPr>
  <p:slideViewPr>
    <p:cSldViewPr>
      <p:cViewPr varScale="1">
        <p:scale>
          <a:sx n="110" d="100"/>
          <a:sy n="110" d="100"/>
        </p:scale>
        <p:origin x="-1062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2457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en-US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458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2458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2458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A6833BAF-E438-44FB-BE38-49183BC3A720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1524000"/>
            <a:ext cx="7623175" cy="1752600"/>
          </a:xfrm>
        </p:spPr>
        <p:txBody>
          <a:bodyPr/>
          <a:lstStyle>
            <a:lvl1pPr>
              <a:defRPr sz="5000"/>
            </a:lvl1pPr>
          </a:lstStyle>
          <a:p>
            <a:r>
              <a:rPr lang="en-US" altLang="en-US"/>
              <a:t>Click to edit Master title style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981200" y="3962400"/>
            <a:ext cx="6553200" cy="1752600"/>
          </a:xfrm>
        </p:spPr>
        <p:txBody>
          <a:bodyPr/>
          <a:lstStyle>
            <a:lvl1pPr marL="0" indent="0">
              <a:buFont typeface="Wingdings" pitchFamily="2" charset="2"/>
              <a:buNone/>
              <a:defRPr sz="2800"/>
            </a:lvl1pPr>
          </a:lstStyle>
          <a:p>
            <a:r>
              <a:rPr lang="en-US" altLang="en-US"/>
              <a:t>Click to edit Master subtitle style</a:t>
            </a:r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3638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07B286BD-B903-4C48-96C3-4968AAF0250F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31751" name="Freeform 7"/>
          <p:cNvSpPr>
            <a:spLocks noChangeArrowheads="1"/>
          </p:cNvSpPr>
          <p:nvPr/>
        </p:nvSpPr>
        <p:spPr bwMode="auto">
          <a:xfrm>
            <a:off x="609600" y="1219200"/>
            <a:ext cx="7924800" cy="9144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2540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AU"/>
          </a:p>
        </p:txBody>
      </p:sp>
      <p:sp>
        <p:nvSpPr>
          <p:cNvPr id="31752" name="Line 8"/>
          <p:cNvSpPr>
            <a:spLocks noChangeShapeType="1"/>
          </p:cNvSpPr>
          <p:nvPr/>
        </p:nvSpPr>
        <p:spPr bwMode="auto">
          <a:xfrm>
            <a:off x="1981200" y="3962400"/>
            <a:ext cx="6511925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17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/>
      <p:bldP spid="31747" grpId="0" build="p">
        <p:tmplLst>
          <p:tmpl lvl="1">
            <p:tnLst>
              <p:par>
                <p:cTn presetID="44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174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1747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1747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1747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FA304F-D826-4F45-95E6-2666089A8CA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transition>
    <p:fade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C09503-0FCE-46B6-BAD7-2483BC843B2C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transition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B421BC-32D3-4735-ADD8-BD6B18A769B6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transition>
    <p:fad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440D6C-D06A-4FD4-977D-97D9C137317A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transition>
    <p:fade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35E7F3E-0249-4973-9ED7-F546386FA045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transition>
    <p:fade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2D914D1-8489-4C5F-A82B-B7BDA053D657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transition>
    <p:fade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495232D-AC29-446E-9DDB-61C908144FB2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transition>
    <p:fade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4CBE89-F94A-464D-A2C6-9C5355AE1540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transition>
    <p:fade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2AFBFAF-8B58-4FF5-B77A-FFD5C60BF6C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transition>
    <p:fade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2667002-3953-4DE8-99E5-F15BFCF7A4BF}" type="slidenum">
              <a:rPr lang="en-US" altLang="en-US"/>
              <a:pPr/>
              <a:t>‹#›</a:t>
            </a:fld>
            <a:endParaRPr lang="en-US" altLang="en-US"/>
          </a:p>
        </p:txBody>
      </p:sp>
    </p:spTree>
  </p:cSld>
  <p:clrMapOvr>
    <a:masterClrMapping/>
  </p:clrMapOvr>
  <p:transition>
    <p:fade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39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title style</a:t>
            </a:r>
          </a:p>
        </p:txBody>
      </p:sp>
      <p:sp>
        <p:nvSpPr>
          <p:cNvPr id="307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smtClean="0"/>
              <a:t>Click to edit Master text styles</a:t>
            </a:r>
          </a:p>
          <a:p>
            <a:pPr lvl="1"/>
            <a:r>
              <a:rPr lang="en-US" altLang="en-US" smtClean="0"/>
              <a:t>Second level</a:t>
            </a:r>
          </a:p>
          <a:p>
            <a:pPr lvl="2"/>
            <a:r>
              <a:rPr lang="en-US" altLang="en-US" smtClean="0"/>
              <a:t>Third level</a:t>
            </a:r>
          </a:p>
          <a:p>
            <a:pPr lvl="3"/>
            <a:r>
              <a:rPr lang="en-US" altLang="en-US" smtClean="0"/>
              <a:t>Fourth level</a:t>
            </a:r>
          </a:p>
          <a:p>
            <a:pPr lvl="4"/>
            <a:r>
              <a:rPr lang="en-US" altLang="en-US" smtClean="0"/>
              <a:t>Fifth level</a:t>
            </a:r>
          </a:p>
        </p:txBody>
      </p:sp>
      <p:sp>
        <p:nvSpPr>
          <p:cNvPr id="3072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latin typeface="+mj-lt"/>
              </a:defRPr>
            </a:lvl1pPr>
          </a:lstStyle>
          <a:p>
            <a:endParaRPr lang="en-US" altLang="en-US"/>
          </a:p>
        </p:txBody>
      </p:sp>
      <p:sp>
        <p:nvSpPr>
          <p:cNvPr id="3072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+mj-lt"/>
              </a:defRPr>
            </a:lvl1pPr>
          </a:lstStyle>
          <a:p>
            <a:endParaRPr lang="en-US" altLang="en-US"/>
          </a:p>
        </p:txBody>
      </p:sp>
      <p:sp>
        <p:nvSpPr>
          <p:cNvPr id="3072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3638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+mj-lt"/>
              </a:defRPr>
            </a:lvl1pPr>
          </a:lstStyle>
          <a:p>
            <a:fld id="{BA947F59-D11C-45F7-8213-4C2C90EFE613}" type="slidenum">
              <a:rPr lang="en-US" altLang="en-US"/>
              <a:pPr/>
              <a:t>‹#›</a:t>
            </a:fld>
            <a:endParaRPr lang="en-US" altLang="en-US"/>
          </a:p>
        </p:txBody>
      </p:sp>
      <p:sp>
        <p:nvSpPr>
          <p:cNvPr id="30727" name="Freeform 7"/>
          <p:cNvSpPr>
            <a:spLocks noChangeArrowheads="1"/>
          </p:cNvSpPr>
          <p:nvPr/>
        </p:nvSpPr>
        <p:spPr bwMode="auto">
          <a:xfrm>
            <a:off x="381000" y="228600"/>
            <a:ext cx="8229600" cy="609600"/>
          </a:xfrm>
          <a:custGeom>
            <a:avLst/>
            <a:gdLst/>
            <a:ahLst/>
            <a:cxnLst>
              <a:cxn ang="0">
                <a:pos x="0" y="1000"/>
              </a:cxn>
              <a:cxn ang="0">
                <a:pos x="0" y="0"/>
              </a:cxn>
              <a:cxn ang="0">
                <a:pos x="1000" y="0"/>
              </a:cxn>
            </a:cxnLst>
            <a:rect l="0" t="0" r="r" b="b"/>
            <a:pathLst>
              <a:path w="1000" h="1000">
                <a:moveTo>
                  <a:pt x="0" y="1000"/>
                </a:moveTo>
                <a:lnTo>
                  <a:pt x="0" y="0"/>
                </a:lnTo>
                <a:lnTo>
                  <a:pt x="1000" y="0"/>
                </a:lnTo>
              </a:path>
            </a:pathLst>
          </a:custGeom>
          <a:noFill/>
          <a:ln w="19050" cap="flat" cmpd="sng">
            <a:solidFill>
              <a:schemeClr val="accent1"/>
            </a:solidFill>
            <a:prstDash val="solid"/>
            <a:miter lim="800000"/>
            <a:headEnd/>
            <a:tailEnd/>
          </a:ln>
        </p:spPr>
        <p:txBody>
          <a:bodyPr/>
          <a:lstStyle/>
          <a:p>
            <a:endParaRPr lang="en-AU"/>
          </a:p>
        </p:txBody>
      </p:sp>
      <p:sp>
        <p:nvSpPr>
          <p:cNvPr id="30728" name="Line 8"/>
          <p:cNvSpPr>
            <a:spLocks noChangeShapeType="1"/>
          </p:cNvSpPr>
          <p:nvPr/>
        </p:nvSpPr>
        <p:spPr bwMode="auto">
          <a:xfrm>
            <a:off x="457200" y="6172200"/>
            <a:ext cx="8229600" cy="0"/>
          </a:xfrm>
          <a:prstGeom prst="line">
            <a:avLst/>
          </a:prstGeom>
          <a:noFill/>
          <a:ln w="19050">
            <a:solidFill>
              <a:schemeClr val="accent1"/>
            </a:solidFill>
            <a:round/>
            <a:headEnd/>
            <a:tailEnd/>
          </a:ln>
          <a:effectLst/>
        </p:spPr>
        <p:txBody>
          <a:bodyPr/>
          <a:lstStyle/>
          <a:p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4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07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072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072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072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4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072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2" grpId="0"/>
      <p:bldP spid="30723" grpId="0" build="p">
        <p:tmplLst>
          <p:tmpl lvl="1">
            <p:tnLst>
              <p:par>
                <p:cTn presetID="44" presetClass="entr" presetSubtype="0" fill="hold" nodeType="click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7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072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07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7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2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7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072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07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7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3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7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072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07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7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4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7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072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07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7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  <p:tmpl lvl="5">
            <p:tnLst>
              <p:par>
                <p:cTn presetID="44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072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0723"/>
                        </p:tgtEl>
                      </p:cBhvr>
                    </p:animEffect>
                    <p:anim calcmode="lin" valueType="num">
                      <p:cBhvr>
                        <p:cTn dur="500" fill="hold"/>
                        <p:tgtEl>
                          <p:spTgt spid="30723"/>
                        </p:tgtEl>
                        <p:attrNameLst>
                          <p:attrName>ppt_x</p:attrName>
                        </p:attrNameLst>
                      </p:cBhvr>
                      <p:tavLst>
                        <p:tav tm="0">
                          <p:val>
                            <p:strVal val="#ppt_x"/>
                          </p:val>
                        </p:tav>
                        <p:tav tm="100000">
                          <p:val>
                            <p:strVal val="#ppt_x"/>
                          </p:val>
                        </p:tav>
                      </p:tavLst>
                    </p:anim>
                    <p:anim calcmode="lin" valueType="num">
                      <p:cBhvr>
                        <p:cTn dur="500" fill="hold"/>
                        <p:tgtEl>
                          <p:spTgt spid="30723"/>
                        </p:tgtEl>
                        <p:attrNameLst>
                          <p:attrName>ppt_y</p:attrName>
                        </p:attrNameLst>
                      </p:cBhvr>
                      <p:tavLst>
                        <p:tav tm="0">
                          <p:val>
                            <p:strVal val="#ppt_y+.05"/>
                          </p:val>
                        </p:tav>
                        <p:tav tm="100000">
                          <p:val>
                            <p:strVal val="#ppt_y"/>
                          </p:val>
                        </p:tav>
                      </p:tavLst>
                    </p:anim>
                  </p:childTnLst>
                </p:cTn>
              </p:par>
            </p:tnLst>
          </p:tmpl>
        </p:tmplLst>
      </p:bldP>
    </p:bldLst>
  </p:timing>
  <p:hf hdr="0" ftr="0" dt="0"/>
  <p:txStyles>
    <p:titleStyle>
      <a:lvl1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2pPr>
      <a:lvl3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3pPr>
      <a:lvl4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4pPr>
      <a:lvl5pPr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Garamond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3000">
          <a:solidFill>
            <a:schemeClr val="tx1"/>
          </a:solidFill>
          <a:latin typeface="+mn-lt"/>
          <a:ea typeface="+mn-ea"/>
          <a:cs typeface="+mn-cs"/>
        </a:defRPr>
      </a:lvl1pPr>
      <a:lvl2pPr marL="669925" indent="-325438" algn="l" rtl="0" fontAlgn="base">
        <a:spcBef>
          <a:spcPct val="20000"/>
        </a:spcBef>
        <a:spcAft>
          <a:spcPct val="0"/>
        </a:spcAft>
        <a:buClr>
          <a:schemeClr val="accent2"/>
        </a:buClr>
        <a:buSzPct val="60000"/>
        <a:buFont typeface="Wingdings" pitchFamily="2" charset="2"/>
        <a:buChar char="q"/>
        <a:defRPr sz="2600">
          <a:solidFill>
            <a:schemeClr val="tx1"/>
          </a:solidFill>
          <a:latin typeface="+mn-lt"/>
        </a:defRPr>
      </a:lvl2pPr>
      <a:lvl3pPr marL="1022350" indent="-350838" algn="l" rtl="0" fontAlgn="base">
        <a:spcBef>
          <a:spcPct val="20000"/>
        </a:spcBef>
        <a:spcAft>
          <a:spcPct val="0"/>
        </a:spcAft>
        <a:buClr>
          <a:schemeClr val="accent1"/>
        </a:buClr>
        <a:buSzPct val="65000"/>
        <a:buFont typeface="Wingdings" pitchFamily="2" charset="2"/>
        <a:buChar char="n"/>
        <a:defRPr sz="2200">
          <a:solidFill>
            <a:schemeClr val="tx1"/>
          </a:solidFill>
          <a:latin typeface="+mn-lt"/>
        </a:defRPr>
      </a:lvl3pPr>
      <a:lvl4pPr marL="1339850" indent="-315913" algn="l" rtl="0" fontAlgn="base">
        <a:spcBef>
          <a:spcPct val="20000"/>
        </a:spcBef>
        <a:spcAft>
          <a:spcPct val="0"/>
        </a:spcAft>
        <a:buClr>
          <a:schemeClr val="accent2"/>
        </a:buClr>
        <a:buSzPct val="70000"/>
        <a:buFont typeface="Wingdings" pitchFamily="2" charset="2"/>
        <a:buChar char="q"/>
        <a:defRPr sz="2000">
          <a:solidFill>
            <a:schemeClr val="tx1"/>
          </a:solidFill>
          <a:latin typeface="+mn-lt"/>
        </a:defRPr>
      </a:lvl4pPr>
      <a:lvl5pPr marL="16811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5pPr>
      <a:lvl6pPr marL="21383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6pPr>
      <a:lvl7pPr marL="25955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7pPr>
      <a:lvl8pPr marL="30527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8pPr>
      <a:lvl9pPr marL="3509963" indent="-339725" algn="l" rtl="0" fontAlgn="base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members.1012surfnet.at/pfs/gordon.gif" TargetMode="Externa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hyperlink" Target="http://www.southrange.com/assets/images/centennial/Class_Room_with_Lillian_Siira_Tervonen_1910.jpg" TargetMode="Externa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hyperlink" Target="http://www.personalgrowthcourses.net/video/milgram_experiment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http://a.abcnews.com/WN/MindMoodNews/Story?id=7088059&amp;page=1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/>
          <a:p>
            <a:fld id="{A327F0C8-42A3-4056-8D3D-BB45E62368EB}" type="slidenum">
              <a:rPr lang="en-US" altLang="en-US"/>
              <a:pPr/>
              <a:t>1</a:t>
            </a:fld>
            <a:endParaRPr lang="en-US" altLang="en-US"/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AU">
                <a:solidFill>
                  <a:srgbClr val="FF3300"/>
                </a:solidFill>
              </a:rPr>
              <a:t>The Teacher Effectiveness Training Model</a:t>
            </a:r>
            <a:endParaRPr lang="en-US">
              <a:solidFill>
                <a:srgbClr val="FF3300"/>
              </a:solidFill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/>
              <a:t>Week 7</a:t>
            </a:r>
          </a:p>
          <a:p>
            <a:r>
              <a:rPr lang="en-AU">
                <a:solidFill>
                  <a:srgbClr val="FF3300"/>
                </a:solidFill>
              </a:rPr>
              <a:t>By Thomas Gordon</a:t>
            </a:r>
          </a:p>
          <a:p>
            <a:r>
              <a:rPr lang="en-AU"/>
              <a:t>Text:  Chapter 7</a:t>
            </a:r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9D8108-63F6-4B43-84A3-45F70F8F83ED}" type="slidenum">
              <a:rPr lang="en-US" altLang="en-US"/>
              <a:pPr/>
              <a:t>10</a:t>
            </a:fld>
            <a:endParaRPr lang="en-US" altLang="en-US"/>
          </a:p>
        </p:txBody>
      </p:sp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Power based methods of teaching=</a:t>
            </a:r>
            <a:endParaRPr lang="en-AU" dirty="0"/>
          </a:p>
        </p:txBody>
      </p:sp>
      <p:sp>
        <p:nvSpPr>
          <p:cNvPr id="358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Bossing or bullying others</a:t>
            </a:r>
          </a:p>
          <a:p>
            <a:r>
              <a:rPr lang="en-US" dirty="0"/>
              <a:t>Banding together, forming alliances</a:t>
            </a:r>
          </a:p>
          <a:p>
            <a:r>
              <a:rPr lang="en-US" dirty="0"/>
              <a:t>Making others look bad</a:t>
            </a:r>
          </a:p>
          <a:p>
            <a:r>
              <a:rPr lang="en-US" dirty="0"/>
              <a:t>Needing to win</a:t>
            </a:r>
          </a:p>
          <a:p>
            <a:r>
              <a:rPr lang="en-US" dirty="0"/>
              <a:t>Competing </a:t>
            </a:r>
          </a:p>
          <a:p>
            <a:pPr>
              <a:buFont typeface="Wingdings" pitchFamily="2" charset="2"/>
              <a:buNone/>
            </a:pPr>
            <a:endParaRPr lang="en-US" dirty="0"/>
          </a:p>
        </p:txBody>
      </p:sp>
    </p:spTree>
  </p:cSld>
  <p:clrMapOvr>
    <a:masterClrMapping/>
  </p:clrMapOvr>
  <p:transition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FB6F39-2836-4C42-9C8E-79267AF87CA4}" type="slidenum">
              <a:rPr lang="en-US" altLang="en-US"/>
              <a:pPr/>
              <a:t>11</a:t>
            </a:fld>
            <a:endParaRPr lang="en-US" altLang="en-US"/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Thomas Gordon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sz="2600"/>
              <a:t>Studied with Carl Rogers</a:t>
            </a:r>
          </a:p>
          <a:p>
            <a:r>
              <a:rPr lang="en-AU" sz="2600"/>
              <a:t>1940s student</a:t>
            </a:r>
          </a:p>
          <a:p>
            <a:r>
              <a:rPr lang="en-AU" sz="2600"/>
              <a:t>New field of scientific enquiry:  study of the process and outcomes of </a:t>
            </a:r>
            <a:r>
              <a:rPr lang="en-AU" sz="2600">
                <a:solidFill>
                  <a:srgbClr val="FF3300"/>
                </a:solidFill>
              </a:rPr>
              <a:t>counselling</a:t>
            </a:r>
          </a:p>
          <a:p>
            <a:r>
              <a:rPr lang="en-AU" sz="2600"/>
              <a:t>Gordon was a psychologist; wrote P.E.T. in 1976; still taught internationally; more than one million parents in the US alone completed the course</a:t>
            </a:r>
          </a:p>
          <a:p>
            <a:r>
              <a:rPr lang="en-AU" sz="2600"/>
              <a:t>TET – very big in Australia in 70s and 80s</a:t>
            </a:r>
          </a:p>
          <a:p>
            <a:r>
              <a:rPr lang="en-AU" sz="2600"/>
              <a:t>Still strong in New Zealand</a:t>
            </a:r>
          </a:p>
          <a:p>
            <a:endParaRPr lang="en-US" sz="2600"/>
          </a:p>
        </p:txBody>
      </p:sp>
      <p:pic>
        <p:nvPicPr>
          <p:cNvPr id="3077" name="Picture 5" descr="See full size image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476250"/>
            <a:ext cx="1289050" cy="1944688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9BAD71-B8B9-40BD-9052-D2486CE548A0}" type="slidenum">
              <a:rPr lang="en-US" altLang="en-US"/>
              <a:pPr/>
              <a:t>12</a:t>
            </a:fld>
            <a:endParaRPr lang="en-US" altLang="en-US"/>
          </a:p>
        </p:txBody>
      </p:sp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Basis</a:t>
            </a:r>
            <a:endParaRPr lang="en-US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536" y="980728"/>
            <a:ext cx="8229600" cy="4530725"/>
          </a:xfrm>
        </p:spPr>
        <p:txBody>
          <a:bodyPr/>
          <a:lstStyle/>
          <a:p>
            <a:r>
              <a:rPr lang="en-AU" sz="2600" dirty="0">
                <a:solidFill>
                  <a:srgbClr val="FF3300"/>
                </a:solidFill>
              </a:rPr>
              <a:t>Humanism</a:t>
            </a:r>
          </a:p>
          <a:p>
            <a:r>
              <a:rPr lang="en-AU" sz="2600" dirty="0"/>
              <a:t>Students will make the right choices and solve their own problems provided they are lead and helped, not told what to do</a:t>
            </a:r>
          </a:p>
          <a:p>
            <a:r>
              <a:rPr lang="en-AU" sz="2600" dirty="0"/>
              <a:t>How do we become self-regulating people?</a:t>
            </a:r>
          </a:p>
          <a:p>
            <a:r>
              <a:rPr lang="en-AU" sz="2600" dirty="0"/>
              <a:t>Not through hard control – myth</a:t>
            </a:r>
          </a:p>
          <a:p>
            <a:r>
              <a:rPr lang="en-AU" sz="2600" dirty="0"/>
              <a:t>Self disciplined young people have been provided with significant experiences of freedom</a:t>
            </a:r>
          </a:p>
          <a:p>
            <a:r>
              <a:rPr lang="en-AU" sz="2600" dirty="0" err="1"/>
              <a:t>Milgram</a:t>
            </a:r>
            <a:r>
              <a:rPr lang="en-AU" sz="2600" dirty="0"/>
              <a:t> – electric shock </a:t>
            </a:r>
            <a:r>
              <a:rPr lang="en-AU" sz="2600" dirty="0" smtClean="0"/>
              <a:t>experiment</a:t>
            </a:r>
          </a:p>
          <a:p>
            <a:r>
              <a:rPr lang="en-AU" sz="1400" dirty="0" smtClean="0"/>
              <a:t>In 1961, </a:t>
            </a:r>
            <a:r>
              <a:rPr lang="en-AU" sz="1400" dirty="0" smtClean="0"/>
              <a:t>Stanley </a:t>
            </a:r>
            <a:r>
              <a:rPr lang="en-AU" sz="1400" dirty="0" err="1" smtClean="0"/>
              <a:t>Milgram</a:t>
            </a:r>
            <a:r>
              <a:rPr lang="en-AU" sz="1400" dirty="0" smtClean="0"/>
              <a:t> conducted this experiment across a range of 40 individuals to test their response to authoritative pressure. The results shocked everyone. Only 1.2% of individuals were predicted to administer the highest voltage (450 volts); 26 of the 40 participants (65%)--some with clearly conflicted consciences--delivered the lethal shock. The only duress placed on the subjects was verbal cuing from a man in a white lab coat</a:t>
            </a:r>
            <a:endParaRPr lang="en-US" sz="14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91166B-89EC-442B-A618-C3C4C98FF103}" type="slidenum">
              <a:rPr lang="en-US" altLang="en-US"/>
              <a:pPr/>
              <a:t>13</a:t>
            </a:fld>
            <a:endParaRPr lang="en-US" altLang="en-US"/>
          </a:p>
        </p:txBody>
      </p:sp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“Power” AND THE FUTURE</a:t>
            </a:r>
            <a:endParaRPr lang="en-US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/>
              <a:t>Power controlled children will come unstuck later on in adolescence</a:t>
            </a:r>
          </a:p>
          <a:p>
            <a:pPr>
              <a:buFont typeface="Wingdings" pitchFamily="2" charset="2"/>
              <a:buNone/>
            </a:pPr>
            <a:endParaRPr lang="en-AU"/>
          </a:p>
          <a:p>
            <a:r>
              <a:rPr lang="en-AU"/>
              <a:t>By early secondary years, power just won’t work as a strategy because the means to implement it is not open to teachers</a:t>
            </a:r>
          </a:p>
          <a:p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6815A4-B84D-48B0-8085-3D00115AF6C2}" type="slidenum">
              <a:rPr lang="en-US" altLang="en-US"/>
              <a:pPr/>
              <a:t>14</a:t>
            </a:fld>
            <a:endParaRPr lang="en-US" altLang="en-US"/>
          </a:p>
        </p:txBody>
      </p:sp>
      <p:sp>
        <p:nvSpPr>
          <p:cNvPr id="61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Theoretical basis</a:t>
            </a:r>
            <a:endParaRPr lang="en-US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>
                <a:solidFill>
                  <a:srgbClr val="FF3300"/>
                </a:solidFill>
              </a:rPr>
              <a:t>Good communication</a:t>
            </a:r>
            <a:r>
              <a:rPr lang="en-AU" dirty="0"/>
              <a:t> will prevent misbehaviour but being a good communicator is a </a:t>
            </a:r>
            <a:r>
              <a:rPr lang="en-AU" sz="3600" dirty="0">
                <a:solidFill>
                  <a:srgbClr val="FF3300"/>
                </a:solidFill>
              </a:rPr>
              <a:t>skill to be learnt</a:t>
            </a:r>
            <a:r>
              <a:rPr lang="en-AU" dirty="0"/>
              <a:t>…</a:t>
            </a:r>
          </a:p>
          <a:p>
            <a:r>
              <a:rPr lang="en-AU" dirty="0"/>
              <a:t>Good communication </a:t>
            </a:r>
            <a:r>
              <a:rPr lang="en-AU" dirty="0" smtClean="0"/>
              <a:t>will </a:t>
            </a:r>
            <a:r>
              <a:rPr lang="en-AU" dirty="0"/>
              <a:t>promote positive teacher-student (and parent-child) relationships</a:t>
            </a:r>
          </a:p>
          <a:p>
            <a:r>
              <a:rPr lang="en-AU" dirty="0"/>
              <a:t>Power-based models, however, promote resentment, retaliation, rebellion and revenge</a:t>
            </a:r>
            <a:endParaRPr lang="en-US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5D07AF-AB69-44E2-A110-8D027F8889EF}" type="slidenum">
              <a:rPr lang="en-US" altLang="en-US"/>
              <a:pPr/>
              <a:t>15</a:t>
            </a:fld>
            <a:endParaRPr lang="en-US" altLang="en-US"/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Principles</a:t>
            </a:r>
            <a:endParaRPr lang="en-US"/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/>
              <a:t>Good teaching is about a strong connection between teacher and student</a:t>
            </a:r>
          </a:p>
          <a:p>
            <a:r>
              <a:rPr lang="en-AU"/>
              <a:t>Teachers must understand that everyone’s behaviour is needs driven, not good or bad</a:t>
            </a:r>
          </a:p>
          <a:p>
            <a:r>
              <a:rPr lang="en-AU"/>
              <a:t>Must develop effective teacher-student relationships</a:t>
            </a:r>
          </a:p>
          <a:p>
            <a:endParaRPr lang="en-US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5FBB7A-6E87-472B-B2B3-CC7221DC44CE}" type="slidenum">
              <a:rPr lang="en-US" altLang="en-US"/>
              <a:pPr/>
              <a:t>16</a:t>
            </a:fld>
            <a:endParaRPr lang="en-US" altLang="en-US"/>
          </a:p>
        </p:txBody>
      </p:sp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Roadblocks to Effective Communication</a:t>
            </a:r>
            <a:endParaRPr lang="en-US" dirty="0"/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  <a:buNone/>
            </a:pPr>
            <a:endParaRPr lang="en-AU" dirty="0">
              <a:solidFill>
                <a:srgbClr val="FF3300"/>
              </a:solidFill>
            </a:endParaRPr>
          </a:p>
          <a:p>
            <a:pPr>
              <a:lnSpc>
                <a:spcPct val="90000"/>
              </a:lnSpc>
            </a:pPr>
            <a:r>
              <a:rPr lang="en-AU" dirty="0"/>
              <a:t>What do you think they are</a:t>
            </a:r>
            <a:r>
              <a:rPr lang="en-AU" dirty="0" smtClean="0"/>
              <a:t>?</a:t>
            </a:r>
          </a:p>
          <a:p>
            <a:pPr>
              <a:lnSpc>
                <a:spcPct val="90000"/>
              </a:lnSpc>
            </a:pPr>
            <a:endParaRPr lang="en-AU" dirty="0" smtClean="0"/>
          </a:p>
          <a:p>
            <a:pPr>
              <a:lnSpc>
                <a:spcPct val="90000"/>
              </a:lnSpc>
            </a:pPr>
            <a:r>
              <a:rPr lang="en-AU" dirty="0" smtClean="0"/>
              <a:t>Page 189 Text</a:t>
            </a:r>
            <a:endParaRPr lang="en-AU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First 5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908720"/>
            <a:ext cx="8229600" cy="4530725"/>
          </a:xfrm>
        </p:spPr>
        <p:txBody>
          <a:bodyPr/>
          <a:lstStyle/>
          <a:p>
            <a:pPr>
              <a:lnSpc>
                <a:spcPct val="90000"/>
              </a:lnSpc>
              <a:buNone/>
            </a:pPr>
            <a:r>
              <a:rPr lang="en-AU" dirty="0" smtClean="0"/>
              <a:t>C</a:t>
            </a:r>
            <a:r>
              <a:rPr lang="en-AU" dirty="0" smtClean="0"/>
              <a:t>ommunicate unacceptance:</a:t>
            </a:r>
          </a:p>
          <a:p>
            <a:pPr>
              <a:lnSpc>
                <a:spcPct val="90000"/>
              </a:lnSpc>
              <a:buNone/>
            </a:pPr>
            <a:r>
              <a:rPr lang="en-AU" dirty="0" smtClean="0">
                <a:solidFill>
                  <a:srgbClr val="FF0000"/>
                </a:solidFill>
              </a:rPr>
              <a:t>Ridicule, name calling, shaming</a:t>
            </a:r>
          </a:p>
          <a:p>
            <a:pPr>
              <a:lnSpc>
                <a:spcPct val="90000"/>
              </a:lnSpc>
              <a:buNone/>
            </a:pPr>
            <a:endParaRPr lang="en-AU" dirty="0" smtClean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  <a:buNone/>
            </a:pPr>
            <a:r>
              <a:rPr lang="en-AU" dirty="0" smtClean="0">
                <a:solidFill>
                  <a:srgbClr val="FF0000"/>
                </a:solidFill>
              </a:rPr>
              <a:t>Criticizing, judging, blaming</a:t>
            </a:r>
          </a:p>
          <a:p>
            <a:pPr>
              <a:lnSpc>
                <a:spcPct val="90000"/>
              </a:lnSpc>
              <a:buNone/>
            </a:pPr>
            <a:endParaRPr lang="en-AU" dirty="0" smtClean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  <a:buNone/>
            </a:pPr>
            <a:r>
              <a:rPr lang="en-AU" dirty="0" smtClean="0">
                <a:solidFill>
                  <a:srgbClr val="FF0000"/>
                </a:solidFill>
              </a:rPr>
              <a:t>Warning, threatening, admonishing</a:t>
            </a:r>
          </a:p>
          <a:p>
            <a:pPr>
              <a:lnSpc>
                <a:spcPct val="90000"/>
              </a:lnSpc>
              <a:buNone/>
            </a:pPr>
            <a:endParaRPr lang="en-AU" dirty="0" smtClean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  <a:buNone/>
            </a:pPr>
            <a:r>
              <a:rPr lang="en-AU" dirty="0" smtClean="0">
                <a:solidFill>
                  <a:srgbClr val="FF0000"/>
                </a:solidFill>
              </a:rPr>
              <a:t>Preaching, moralizing, obliging</a:t>
            </a:r>
          </a:p>
          <a:p>
            <a:pPr>
              <a:lnSpc>
                <a:spcPct val="90000"/>
              </a:lnSpc>
              <a:buNone/>
            </a:pPr>
            <a:endParaRPr lang="en-AU" dirty="0" smtClean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  <a:buNone/>
            </a:pPr>
            <a:r>
              <a:rPr lang="en-AU" dirty="0" smtClean="0">
                <a:solidFill>
                  <a:srgbClr val="FF0000"/>
                </a:solidFill>
              </a:rPr>
              <a:t>Directing, ordering, commanding</a:t>
            </a:r>
            <a:endParaRPr lang="en-AU" dirty="0" smtClean="0">
              <a:solidFill>
                <a:srgbClr val="FF0000"/>
              </a:solidFill>
            </a:endParaRPr>
          </a:p>
          <a:p>
            <a:endParaRPr lang="en-AU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421BC-32D3-4735-ADD8-BD6B18A769B6}" type="slidenum">
              <a:rPr lang="en-US" altLang="en-US" smtClean="0"/>
              <a:pPr/>
              <a:t>17</a:t>
            </a:fld>
            <a:endParaRPr lang="en-US" altLang="en-US"/>
          </a:p>
        </p:txBody>
      </p:sp>
    </p:spTree>
  </p:cSld>
  <p:clrMapOvr>
    <a:masterClrMapping/>
  </p:clrMapOvr>
  <p:transition>
    <p:fade/>
  </p:transition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Next 3</a:t>
            </a:r>
            <a:r>
              <a:rPr lang="en-AU" dirty="0" smtClean="0"/>
              <a:t> </a:t>
            </a:r>
            <a:r>
              <a:rPr lang="en-AU" dirty="0" smtClean="0"/>
              <a:t>– imply judgement</a:t>
            </a:r>
            <a:br>
              <a:rPr lang="en-AU" dirty="0" smtClean="0"/>
            </a:b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FF0000"/>
                </a:solidFill>
              </a:rPr>
              <a:t>Lecturing, arguing, instructing</a:t>
            </a:r>
          </a:p>
          <a:p>
            <a:endParaRPr lang="en-AU" dirty="0" smtClean="0">
              <a:solidFill>
                <a:srgbClr val="FF0000"/>
              </a:solidFill>
            </a:endParaRPr>
          </a:p>
          <a:p>
            <a:r>
              <a:rPr lang="en-AU" dirty="0" smtClean="0">
                <a:solidFill>
                  <a:srgbClr val="FF0000"/>
                </a:solidFill>
              </a:rPr>
              <a:t>Diagnosing, analysing, interpreting</a:t>
            </a:r>
          </a:p>
          <a:p>
            <a:endParaRPr lang="en-AU" dirty="0" smtClean="0">
              <a:solidFill>
                <a:srgbClr val="FF0000"/>
              </a:solidFill>
            </a:endParaRPr>
          </a:p>
          <a:p>
            <a:r>
              <a:rPr lang="en-AU" dirty="0" smtClean="0">
                <a:solidFill>
                  <a:srgbClr val="FF0000"/>
                </a:solidFill>
              </a:rPr>
              <a:t>Interrogating, questioning, probing</a:t>
            </a:r>
            <a:endParaRPr lang="en-AU" dirty="0">
              <a:solidFill>
                <a:srgbClr val="FF0000"/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421BC-32D3-4735-ADD8-BD6B18A769B6}" type="slidenum">
              <a:rPr lang="en-US" altLang="en-US" smtClean="0"/>
              <a:pPr/>
              <a:t>18</a:t>
            </a:fld>
            <a:endParaRPr lang="en-US" altLang="en-US"/>
          </a:p>
        </p:txBody>
      </p:sp>
    </p:spTree>
  </p:cSld>
  <p:clrMapOvr>
    <a:masterClrMapping/>
  </p:clrMapOvr>
  <p:transition>
    <p:fade/>
  </p:transition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Then: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AU" dirty="0" smtClean="0"/>
              <a:t>Next two – imply </a:t>
            </a:r>
            <a:r>
              <a:rPr lang="en-AU" dirty="0" smtClean="0"/>
              <a:t>non-equality</a:t>
            </a:r>
          </a:p>
          <a:p>
            <a:pPr>
              <a:lnSpc>
                <a:spcPct val="90000"/>
              </a:lnSpc>
              <a:buNone/>
            </a:pPr>
            <a:r>
              <a:rPr lang="en-AU" dirty="0" smtClean="0">
                <a:solidFill>
                  <a:srgbClr val="FF0000"/>
                </a:solidFill>
              </a:rPr>
              <a:t>Advising, giving solutions or suggestions</a:t>
            </a:r>
          </a:p>
          <a:p>
            <a:pPr>
              <a:lnSpc>
                <a:spcPct val="90000"/>
              </a:lnSpc>
              <a:buNone/>
            </a:pPr>
            <a:r>
              <a:rPr lang="en-AU" dirty="0" smtClean="0">
                <a:solidFill>
                  <a:srgbClr val="FF0000"/>
                </a:solidFill>
              </a:rPr>
              <a:t>Distracting, humouring, diverting, withdrawing</a:t>
            </a:r>
            <a:endParaRPr lang="en-AU" dirty="0" smtClean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</a:pPr>
            <a:r>
              <a:rPr lang="en-AU" dirty="0" smtClean="0"/>
              <a:t>Next one – creates </a:t>
            </a:r>
            <a:r>
              <a:rPr lang="en-AU" dirty="0" smtClean="0"/>
              <a:t>defensiveness</a:t>
            </a:r>
          </a:p>
          <a:p>
            <a:pPr>
              <a:lnSpc>
                <a:spcPct val="90000"/>
              </a:lnSpc>
              <a:buNone/>
            </a:pPr>
            <a:r>
              <a:rPr lang="en-AU" dirty="0" smtClean="0">
                <a:solidFill>
                  <a:srgbClr val="FF0000"/>
                </a:solidFill>
              </a:rPr>
              <a:t>Praising, approving, agreeing</a:t>
            </a:r>
            <a:endParaRPr lang="en-AU" dirty="0" smtClean="0">
              <a:solidFill>
                <a:srgbClr val="FF0000"/>
              </a:solidFill>
            </a:endParaRPr>
          </a:p>
          <a:p>
            <a:pPr>
              <a:lnSpc>
                <a:spcPct val="90000"/>
              </a:lnSpc>
            </a:pPr>
            <a:r>
              <a:rPr lang="en-AU" dirty="0" smtClean="0"/>
              <a:t>Final one – changes the subject to avoid the real </a:t>
            </a:r>
            <a:r>
              <a:rPr lang="en-AU" dirty="0" smtClean="0"/>
              <a:t>issue</a:t>
            </a:r>
          </a:p>
          <a:p>
            <a:pPr>
              <a:lnSpc>
                <a:spcPct val="90000"/>
              </a:lnSpc>
              <a:buNone/>
            </a:pPr>
            <a:r>
              <a:rPr lang="en-AU" dirty="0" smtClean="0">
                <a:solidFill>
                  <a:srgbClr val="FF0000"/>
                </a:solidFill>
              </a:rPr>
              <a:t>Reassuring, consoling, sympathizing, supporting</a:t>
            </a:r>
            <a:endParaRPr lang="en-US" dirty="0" smtClean="0">
              <a:solidFill>
                <a:srgbClr val="FF0000"/>
              </a:solidFill>
            </a:endParaRPr>
          </a:p>
          <a:p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421BC-32D3-4735-ADD8-BD6B18A769B6}" type="slidenum">
              <a:rPr lang="en-US" altLang="en-US" smtClean="0"/>
              <a:pPr/>
              <a:t>19</a:t>
            </a:fld>
            <a:endParaRPr lang="en-US" altLang="en-US"/>
          </a:p>
        </p:txBody>
      </p:sp>
    </p:spTree>
  </p:cSld>
  <p:clrMapOvr>
    <a:masterClrMapping/>
  </p:clrMapOvr>
  <p:transition>
    <p:fade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Humanist / Person Centred Approach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Carl Rogers (1902 – 1987)</a:t>
            </a:r>
          </a:p>
          <a:p>
            <a:r>
              <a:rPr lang="en-AU" dirty="0" smtClean="0"/>
              <a:t>John Dewey (1859 – 1952)</a:t>
            </a:r>
          </a:p>
          <a:p>
            <a:r>
              <a:rPr lang="en-AU" dirty="0" smtClean="0"/>
              <a:t>Tom Gordon (1918 – 2002)</a:t>
            </a:r>
          </a:p>
          <a:p>
            <a:r>
              <a:rPr lang="en-AU" dirty="0" err="1" smtClean="0"/>
              <a:t>Alfie</a:t>
            </a:r>
            <a:r>
              <a:rPr lang="en-AU" dirty="0" smtClean="0"/>
              <a:t> Kohn  (1957 -        )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421BC-32D3-4735-ADD8-BD6B18A769B6}" type="slidenum">
              <a:rPr lang="en-US" altLang="en-US" smtClean="0"/>
              <a:pPr/>
              <a:t>2</a:t>
            </a:fld>
            <a:endParaRPr lang="en-US" altLang="en-US" dirty="0"/>
          </a:p>
        </p:txBody>
      </p:sp>
    </p:spTree>
  </p:cSld>
  <p:clrMapOvr>
    <a:masterClrMapping/>
  </p:clrMapOvr>
  <p:transition>
    <p:fade/>
  </p:transition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FC09FA-CFEC-4D1E-9F07-BE64A749E934}" type="slidenum">
              <a:rPr lang="en-US" altLang="en-US"/>
              <a:pPr/>
              <a:t>20</a:t>
            </a:fld>
            <a:endParaRPr lang="en-US" altLang="en-US"/>
          </a:p>
        </p:txBody>
      </p:sp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Creating a learning environment</a:t>
            </a:r>
            <a:endParaRPr lang="en-US" dirty="0"/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AU" dirty="0" smtClean="0"/>
              <a:t>Y Chart exercise:</a:t>
            </a:r>
          </a:p>
          <a:p>
            <a:pPr>
              <a:buFont typeface="Wingdings" pitchFamily="2" charset="2"/>
              <a:buNone/>
            </a:pPr>
            <a:endParaRPr lang="en-AU" dirty="0"/>
          </a:p>
          <a:p>
            <a:r>
              <a:rPr lang="en-AU" dirty="0"/>
              <a:t>What does an ‘effective’ classroom…</a:t>
            </a:r>
          </a:p>
          <a:p>
            <a:r>
              <a:rPr lang="en-AU" dirty="0"/>
              <a:t>Look like?</a:t>
            </a:r>
          </a:p>
          <a:p>
            <a:r>
              <a:rPr lang="en-AU" dirty="0"/>
              <a:t>Sound like?</a:t>
            </a:r>
          </a:p>
          <a:p>
            <a:r>
              <a:rPr lang="en-AU" dirty="0"/>
              <a:t>Feel like?</a:t>
            </a:r>
            <a:endParaRPr lang="en-US" dirty="0"/>
          </a:p>
        </p:txBody>
      </p:sp>
    </p:spTree>
  </p:cSld>
  <p:clrMapOvr>
    <a:masterClrMapping/>
  </p:clrMapOvr>
  <p:transition>
    <p:fade/>
  </p:transition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4CBD4-843F-48C0-B278-797691132237}" type="slidenum">
              <a:rPr lang="en-US" altLang="en-US"/>
              <a:pPr/>
              <a:t>21</a:t>
            </a:fld>
            <a:endParaRPr lang="en-US" altLang="en-US"/>
          </a:p>
        </p:txBody>
      </p:sp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A</a:t>
            </a:r>
            <a:r>
              <a:rPr lang="en-AU" dirty="0" smtClean="0"/>
              <a:t> </a:t>
            </a:r>
            <a:r>
              <a:rPr lang="en-AU" dirty="0"/>
              <a:t>“Peace Table,” </a:t>
            </a:r>
          </a:p>
        </p:txBody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If a conflict among students occurs in a classroom setting, the students are required to sit at the “Peace Table” and discuss their individual feelings. </a:t>
            </a:r>
          </a:p>
          <a:p>
            <a:r>
              <a:rPr lang="en-AU" dirty="0"/>
              <a:t>The peace table is equipped with a graphic organizer, which lists the steps students are required to take in order to resolve the conflict. The steps are as follows: </a:t>
            </a:r>
          </a:p>
        </p:txBody>
      </p:sp>
    </p:spTree>
  </p:cSld>
  <p:clrMapOvr>
    <a:masterClrMapping/>
  </p:clrMapOvr>
  <p:transition>
    <p:fade/>
  </p:transition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EA6EFC-E3AF-4EB1-A411-CFCABD285B99}" type="slidenum">
              <a:rPr lang="en-US" altLang="en-US"/>
              <a:pPr/>
              <a:t>22</a:t>
            </a:fld>
            <a:endParaRPr lang="en-US" altLang="en-US"/>
          </a:p>
        </p:txBody>
      </p:sp>
      <p:sp>
        <p:nvSpPr>
          <p:cNvPr id="389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At the “peace table” </a:t>
            </a:r>
            <a:endParaRPr lang="en-AU"/>
          </a:p>
        </p:txBody>
      </p:sp>
      <p:sp>
        <p:nvSpPr>
          <p:cNvPr id="38915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196752"/>
            <a:ext cx="8229600" cy="4530725"/>
          </a:xfrm>
        </p:spPr>
        <p:txBody>
          <a:bodyPr/>
          <a:lstStyle/>
          <a:p>
            <a:r>
              <a:rPr lang="en-AU" sz="2600" dirty="0"/>
              <a:t>1. Student A uses I-messages to explain how he/she feels about the present situation. </a:t>
            </a:r>
          </a:p>
          <a:p>
            <a:r>
              <a:rPr lang="en-AU" sz="2600" dirty="0"/>
              <a:t>2. Student B practices active listening while Student A shares his/her feelings. </a:t>
            </a:r>
          </a:p>
          <a:p>
            <a:r>
              <a:rPr lang="en-AU" sz="2600" dirty="0"/>
              <a:t>3. Student B uses I-messages to explain how he/she feels about the present situation. </a:t>
            </a:r>
          </a:p>
          <a:p>
            <a:r>
              <a:rPr lang="en-AU" sz="2600" dirty="0"/>
              <a:t>4. Student A practices active listening while Student B shares his/her feelings. </a:t>
            </a:r>
          </a:p>
          <a:p>
            <a:r>
              <a:rPr lang="en-AU" sz="2600" dirty="0"/>
              <a:t>5. Students A and B agree on a common solution after their discourse is complete </a:t>
            </a:r>
          </a:p>
        </p:txBody>
      </p:sp>
    </p:spTree>
  </p:cSld>
  <p:clrMapOvr>
    <a:masterClrMapping/>
  </p:clrMapOvr>
  <p:transition>
    <p:fade/>
  </p:transition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A2367F-CEE6-4DE7-A1CE-6EE460E44407}" type="slidenum">
              <a:rPr lang="en-US" altLang="en-US"/>
              <a:pPr/>
              <a:t>23</a:t>
            </a:fld>
            <a:endParaRPr lang="en-US" altLang="en-US"/>
          </a:p>
        </p:txBody>
      </p:sp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Preventative I messages</a:t>
            </a:r>
            <a:endParaRPr lang="en-US"/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268760"/>
            <a:ext cx="8229600" cy="4530725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en-AU" dirty="0"/>
              <a:t>Benefits of preventative I messages:</a:t>
            </a:r>
          </a:p>
          <a:p>
            <a:pPr>
              <a:lnSpc>
                <a:spcPct val="90000"/>
              </a:lnSpc>
            </a:pPr>
            <a:r>
              <a:rPr lang="en-AU" dirty="0"/>
              <a:t>Teachers maintain control over needs and feelings</a:t>
            </a:r>
          </a:p>
          <a:p>
            <a:pPr>
              <a:lnSpc>
                <a:spcPct val="90000"/>
              </a:lnSpc>
            </a:pPr>
            <a:r>
              <a:rPr lang="en-AU" dirty="0"/>
              <a:t>Students learn teacher needs and feelings</a:t>
            </a:r>
          </a:p>
          <a:p>
            <a:pPr>
              <a:lnSpc>
                <a:spcPct val="90000"/>
              </a:lnSpc>
            </a:pPr>
            <a:r>
              <a:rPr lang="en-AU" dirty="0"/>
              <a:t>Teachers model openness, directness and honesty and foster the same behaviour</a:t>
            </a:r>
          </a:p>
          <a:p>
            <a:pPr>
              <a:lnSpc>
                <a:spcPct val="90000"/>
              </a:lnSpc>
            </a:pPr>
            <a:r>
              <a:rPr lang="en-AU" dirty="0"/>
              <a:t>Underlying conflicts from uncommunicated needs can be prevented</a:t>
            </a:r>
          </a:p>
          <a:p>
            <a:pPr>
              <a:lnSpc>
                <a:spcPct val="90000"/>
              </a:lnSpc>
            </a:pPr>
            <a:r>
              <a:rPr lang="en-AU" dirty="0"/>
              <a:t>Good relationships are fostered</a:t>
            </a:r>
            <a:endParaRPr lang="en-US" dirty="0"/>
          </a:p>
        </p:txBody>
      </p:sp>
    </p:spTree>
  </p:cSld>
  <p:clrMapOvr>
    <a:masterClrMapping/>
  </p:clrMapOvr>
  <p:transition>
    <p:fade/>
  </p:transition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49B56E-0CC2-41D6-88F9-A86F6F74C985}" type="slidenum">
              <a:rPr lang="en-US" altLang="en-US"/>
              <a:pPr/>
              <a:t>24</a:t>
            </a:fld>
            <a:endParaRPr lang="en-US" altLang="en-US"/>
          </a:p>
        </p:txBody>
      </p:sp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1,2,3 approach for the teacher</a:t>
            </a:r>
            <a:endParaRPr lang="en-AU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sz="3600"/>
              <a:t>State the </a:t>
            </a:r>
            <a:r>
              <a:rPr lang="en-AU" sz="3600" u="sng">
                <a:solidFill>
                  <a:srgbClr val="FF3300"/>
                </a:solidFill>
              </a:rPr>
              <a:t>problem</a:t>
            </a:r>
          </a:p>
          <a:p>
            <a:pPr>
              <a:buFont typeface="Wingdings" pitchFamily="2" charset="2"/>
              <a:buNone/>
            </a:pPr>
            <a:endParaRPr lang="en-AU" sz="3600" u="sng">
              <a:solidFill>
                <a:srgbClr val="FF3300"/>
              </a:solidFill>
            </a:endParaRPr>
          </a:p>
          <a:p>
            <a:r>
              <a:rPr lang="en-AU" sz="3600"/>
              <a:t>Describe the </a:t>
            </a:r>
            <a:r>
              <a:rPr lang="en-AU" sz="3600" u="sng">
                <a:solidFill>
                  <a:srgbClr val="FF3300"/>
                </a:solidFill>
              </a:rPr>
              <a:t>effect</a:t>
            </a:r>
          </a:p>
          <a:p>
            <a:pPr>
              <a:buFont typeface="Wingdings" pitchFamily="2" charset="2"/>
              <a:buNone/>
            </a:pPr>
            <a:endParaRPr lang="en-AU" sz="3600" u="sng">
              <a:solidFill>
                <a:srgbClr val="FF3300"/>
              </a:solidFill>
            </a:endParaRPr>
          </a:p>
          <a:p>
            <a:r>
              <a:rPr lang="en-AU" sz="3600"/>
              <a:t>Include a description of your </a:t>
            </a:r>
            <a:r>
              <a:rPr lang="en-AU" sz="3600" u="sng">
                <a:solidFill>
                  <a:srgbClr val="FF3300"/>
                </a:solidFill>
              </a:rPr>
              <a:t>feelings</a:t>
            </a:r>
          </a:p>
          <a:p>
            <a:endParaRPr lang="en-AU" sz="3600" u="sng">
              <a:solidFill>
                <a:srgbClr val="FF3300"/>
              </a:solidFill>
            </a:endParaRPr>
          </a:p>
        </p:txBody>
      </p:sp>
    </p:spTree>
  </p:cSld>
  <p:clrMapOvr>
    <a:masterClrMapping/>
  </p:clrMapOvr>
  <p:transition>
    <p:fade/>
  </p:transition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9DF463-CB1C-4426-AEE0-ECFAE396054F}" type="slidenum">
              <a:rPr lang="en-US" altLang="en-US"/>
              <a:pPr/>
              <a:t>25</a:t>
            </a:fld>
            <a:endParaRPr lang="en-US" altLang="en-US"/>
          </a:p>
        </p:txBody>
      </p:sp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Preventive I messages – part 1</a:t>
            </a:r>
            <a:endParaRPr lang="en-US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sz="3600"/>
              <a:t>State the </a:t>
            </a:r>
            <a:r>
              <a:rPr lang="en-AU" sz="3600" u="sng">
                <a:solidFill>
                  <a:srgbClr val="FF3300"/>
                </a:solidFill>
              </a:rPr>
              <a:t>problem</a:t>
            </a:r>
          </a:p>
          <a:p>
            <a:pPr>
              <a:buFont typeface="Wingdings" pitchFamily="2" charset="2"/>
              <a:buNone/>
            </a:pPr>
            <a:endParaRPr lang="en-AU" sz="3600" u="sng">
              <a:solidFill>
                <a:srgbClr val="FF3300"/>
              </a:solidFill>
            </a:endParaRPr>
          </a:p>
          <a:p>
            <a:r>
              <a:rPr lang="en-AU"/>
              <a:t>Non blaming, non judgemental description of what the teacher finds unacceptable</a:t>
            </a:r>
          </a:p>
          <a:p>
            <a:pPr lvl="1"/>
            <a:r>
              <a:rPr lang="en-AU"/>
              <a:t>When </a:t>
            </a:r>
            <a:r>
              <a:rPr lang="en-AU">
                <a:solidFill>
                  <a:srgbClr val="FF3300"/>
                </a:solidFill>
              </a:rPr>
              <a:t>I</a:t>
            </a:r>
            <a:r>
              <a:rPr lang="en-AU"/>
              <a:t> see students coming late to class…</a:t>
            </a:r>
          </a:p>
          <a:p>
            <a:pPr lvl="1"/>
            <a:r>
              <a:rPr lang="en-AU"/>
              <a:t>When </a:t>
            </a:r>
            <a:r>
              <a:rPr lang="en-AU">
                <a:solidFill>
                  <a:srgbClr val="FF3300"/>
                </a:solidFill>
              </a:rPr>
              <a:t>I</a:t>
            </a:r>
            <a:r>
              <a:rPr lang="en-AU"/>
              <a:t> see marks made on the desks…..</a:t>
            </a:r>
          </a:p>
          <a:p>
            <a:pPr lvl="1"/>
            <a:r>
              <a:rPr lang="en-AU"/>
              <a:t>When </a:t>
            </a:r>
            <a:r>
              <a:rPr lang="en-AU">
                <a:solidFill>
                  <a:srgbClr val="FF3300"/>
                </a:solidFill>
              </a:rPr>
              <a:t>I</a:t>
            </a:r>
            <a:r>
              <a:rPr lang="en-AU"/>
              <a:t> am interrupted when I am speaking….</a:t>
            </a:r>
            <a:endParaRPr lang="en-US"/>
          </a:p>
        </p:txBody>
      </p:sp>
    </p:spTree>
  </p:cSld>
  <p:clrMapOvr>
    <a:masterClrMapping/>
  </p:clrMapOvr>
  <p:transition>
    <p:fade/>
  </p:transition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2A598A1-DBFB-4763-BF26-D52FEE0AA20B}" type="slidenum">
              <a:rPr lang="en-US" altLang="en-US"/>
              <a:pPr/>
              <a:t>26</a:t>
            </a:fld>
            <a:endParaRPr lang="en-US" altLang="en-US"/>
          </a:p>
        </p:txBody>
      </p:sp>
      <p:sp>
        <p:nvSpPr>
          <p:cNvPr id="2253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Preventive I messages – part 2</a:t>
            </a:r>
            <a:endParaRPr lang="en-US"/>
          </a:p>
        </p:txBody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sz="3600"/>
              <a:t>Describe the </a:t>
            </a:r>
            <a:r>
              <a:rPr lang="en-AU" sz="3600" u="sng">
                <a:solidFill>
                  <a:srgbClr val="FF3300"/>
                </a:solidFill>
              </a:rPr>
              <a:t>effect</a:t>
            </a:r>
          </a:p>
          <a:p>
            <a:pPr>
              <a:buFont typeface="Wingdings" pitchFamily="2" charset="2"/>
              <a:buNone/>
            </a:pPr>
            <a:endParaRPr lang="en-AU" sz="3600" u="sng">
              <a:solidFill>
                <a:srgbClr val="FF3300"/>
              </a:solidFill>
            </a:endParaRPr>
          </a:p>
          <a:p>
            <a:r>
              <a:rPr lang="en-AU" sz="2600"/>
              <a:t>Concrete effect of the tangible behaviour</a:t>
            </a:r>
          </a:p>
          <a:p>
            <a:pPr lvl="1"/>
            <a:r>
              <a:rPr lang="en-AU" sz="2200"/>
              <a:t>When I see students coming late to class…it disrupts my lesson and the work of other people ….</a:t>
            </a:r>
          </a:p>
          <a:p>
            <a:pPr lvl="1"/>
            <a:r>
              <a:rPr lang="en-AU" sz="2200"/>
              <a:t>When I see marks made on the desks….. I realise that we need to remove or repair them …..</a:t>
            </a:r>
          </a:p>
          <a:p>
            <a:pPr lvl="1"/>
            <a:r>
              <a:rPr lang="en-AU" sz="2200"/>
              <a:t>When I am interrupted when I am speaking…. I am forced to repeat myself and other people are delayed in their learning time….</a:t>
            </a:r>
            <a:endParaRPr lang="en-US" sz="2200"/>
          </a:p>
          <a:p>
            <a:endParaRPr lang="en-AU" sz="2600"/>
          </a:p>
          <a:p>
            <a:endParaRPr lang="en-US" sz="2600"/>
          </a:p>
        </p:txBody>
      </p:sp>
    </p:spTree>
  </p:cSld>
  <p:clrMapOvr>
    <a:masterClrMapping/>
  </p:clrMapOvr>
  <p:transition>
    <p:fade/>
  </p:transition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6847B9-CEDC-49BC-B951-BE9880FF6867}" type="slidenum">
              <a:rPr lang="en-US" altLang="en-US"/>
              <a:pPr/>
              <a:t>27</a:t>
            </a:fld>
            <a:endParaRPr lang="en-US" altLang="en-US"/>
          </a:p>
        </p:txBody>
      </p:sp>
      <p:sp>
        <p:nvSpPr>
          <p:cNvPr id="235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Preventive I messages – part 3</a:t>
            </a:r>
            <a:endParaRPr lang="en-US"/>
          </a:p>
        </p:txBody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AU" sz="3200"/>
              <a:t>Include a description of your </a:t>
            </a:r>
            <a:r>
              <a:rPr lang="en-AU" sz="3200" u="sng">
                <a:solidFill>
                  <a:srgbClr val="FF3300"/>
                </a:solidFill>
              </a:rPr>
              <a:t>feelings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en-AU" sz="3200" u="sng">
              <a:solidFill>
                <a:srgbClr val="FF3300"/>
              </a:solidFill>
            </a:endParaRPr>
          </a:p>
          <a:p>
            <a:pPr lvl="1">
              <a:lnSpc>
                <a:spcPct val="90000"/>
              </a:lnSpc>
            </a:pPr>
            <a:r>
              <a:rPr lang="en-AU" sz="2200"/>
              <a:t>When I see students coming late to class…it disrupts my lesson and the work of other people ….and I feel annoyed when this happens.</a:t>
            </a:r>
          </a:p>
          <a:p>
            <a:pPr lvl="1">
              <a:lnSpc>
                <a:spcPct val="90000"/>
              </a:lnSpc>
            </a:pPr>
            <a:r>
              <a:rPr lang="en-AU" sz="2200"/>
              <a:t>When I see marks made on the desks….. I realise that we need to remove or repair them ….. I feel ashamed that other people will think we can’t take care of our resources.</a:t>
            </a:r>
          </a:p>
          <a:p>
            <a:pPr lvl="1">
              <a:lnSpc>
                <a:spcPct val="90000"/>
              </a:lnSpc>
            </a:pPr>
            <a:r>
              <a:rPr lang="en-AU" sz="2200"/>
              <a:t>When I am interrupted when I am speaking…. I am forced to repeat myself and other people are delayed in their learning time…. I feel offended that basic good manners are not being followed.</a:t>
            </a:r>
            <a:endParaRPr lang="en-US" sz="2200"/>
          </a:p>
        </p:txBody>
      </p:sp>
    </p:spTree>
  </p:cSld>
  <p:clrMapOvr>
    <a:masterClrMapping/>
  </p:clrMapOvr>
  <p:transition>
    <p:fade/>
  </p:transition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E137FBE-568A-43CB-A5EE-2FF14C46AEA0}" type="slidenum">
              <a:rPr lang="en-US" altLang="en-US"/>
              <a:pPr/>
              <a:t>28</a:t>
            </a:fld>
            <a:endParaRPr lang="en-US" altLang="en-US"/>
          </a:p>
        </p:txBody>
      </p:sp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Power vs. relationship</a:t>
            </a:r>
            <a:endParaRPr lang="en-US"/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/>
              <a:t>It is not possible to use power methods and have a mutually satisfying relationship; the two are mutually exclusive</a:t>
            </a:r>
            <a:endParaRPr lang="en-US"/>
          </a:p>
        </p:txBody>
      </p:sp>
    </p:spTree>
  </p:cSld>
  <p:clrMapOvr>
    <a:masterClrMapping/>
  </p:clrMapOvr>
  <p:transition>
    <p:fade/>
  </p:transition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EB3B70-BC18-43EC-B6FD-EA01A3815112}" type="slidenum">
              <a:rPr lang="en-US" altLang="en-US"/>
              <a:pPr/>
              <a:t>29</a:t>
            </a:fld>
            <a:endParaRPr lang="en-US" altLang="en-US"/>
          </a:p>
        </p:txBody>
      </p:sp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sz="3800"/>
              <a:t>Accept that misbehaviour is needs based</a:t>
            </a:r>
            <a:endParaRPr lang="en-US" sz="3800"/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/>
              <a:t>Don’t categorise misbehaviour, rather work out the </a:t>
            </a:r>
            <a:r>
              <a:rPr lang="en-AU">
                <a:solidFill>
                  <a:srgbClr val="FF3300"/>
                </a:solidFill>
              </a:rPr>
              <a:t>need </a:t>
            </a:r>
            <a:r>
              <a:rPr lang="en-AU"/>
              <a:t>that is present</a:t>
            </a:r>
          </a:p>
          <a:p>
            <a:pPr>
              <a:buFont typeface="Wingdings" pitchFamily="2" charset="2"/>
              <a:buNone/>
            </a:pPr>
            <a:endParaRPr lang="en-AU"/>
          </a:p>
          <a:p>
            <a:r>
              <a:rPr lang="en-AU"/>
              <a:t>“The problem that presents in never the problem”</a:t>
            </a:r>
            <a:endParaRPr lang="en-US"/>
          </a:p>
        </p:txBody>
      </p:sp>
    </p:spTree>
  </p:cSld>
  <p:clrMapOvr>
    <a:masterClrMapping/>
  </p:clrMapOvr>
  <p:transition>
    <p:fad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8C38C4C-C628-4706-9BA3-B494C18E0A98}" type="slidenum">
              <a:rPr lang="en-US" altLang="en-US"/>
              <a:pPr/>
              <a:t>3</a:t>
            </a:fld>
            <a:endParaRPr lang="en-US" altLang="en-US"/>
          </a:p>
        </p:txBody>
      </p:sp>
      <p:sp>
        <p:nvSpPr>
          <p:cNvPr id="399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399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AU"/>
          </a:p>
        </p:txBody>
      </p:sp>
      <p:pic>
        <p:nvPicPr>
          <p:cNvPr id="39941" name="Picture 5" descr="Class_Room_with_Lillian_Siira_Tervonen_1910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188" y="476250"/>
            <a:ext cx="7632700" cy="5489575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752510-CD85-4D76-97CE-7A53C9EEC2EF}" type="slidenum">
              <a:rPr lang="en-US" altLang="en-US"/>
              <a:pPr/>
              <a:t>30</a:t>
            </a:fld>
            <a:endParaRPr lang="en-US" altLang="en-US"/>
          </a:p>
        </p:txBody>
      </p:sp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Problem ownership</a:t>
            </a:r>
            <a:endParaRPr lang="en-US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/>
              <a:t>Is the situation interfering with my teaching or learning?   </a:t>
            </a:r>
          </a:p>
          <a:p>
            <a:r>
              <a:rPr lang="en-AU"/>
              <a:t>If yes, then it’s a </a:t>
            </a:r>
            <a:r>
              <a:rPr lang="en-AU">
                <a:solidFill>
                  <a:srgbClr val="FF3300"/>
                </a:solidFill>
              </a:rPr>
              <a:t>teacher owned problem</a:t>
            </a:r>
          </a:p>
          <a:p>
            <a:r>
              <a:rPr lang="en-AU"/>
              <a:t>If no, then it’s a </a:t>
            </a:r>
            <a:r>
              <a:rPr lang="en-AU">
                <a:solidFill>
                  <a:srgbClr val="FF3300"/>
                </a:solidFill>
              </a:rPr>
              <a:t>student owned problem</a:t>
            </a:r>
            <a:r>
              <a:rPr lang="en-AU"/>
              <a:t> of a ‘no problem’</a:t>
            </a:r>
          </a:p>
          <a:p>
            <a:r>
              <a:rPr lang="en-AU"/>
              <a:t>Teachers (and parents) get too involved in trivial issues – avoid them and teach the students to problem solve their own issues</a:t>
            </a:r>
            <a:endParaRPr lang="en-US"/>
          </a:p>
        </p:txBody>
      </p:sp>
    </p:spTree>
  </p:cSld>
  <p:clrMapOvr>
    <a:masterClrMapping/>
  </p:clrMapOvr>
  <p:transition>
    <p:fade/>
  </p:transition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DCF5A2C-DC3E-4736-A110-A4F8AE1E3F8D}" type="slidenum">
              <a:rPr lang="en-US" altLang="en-US"/>
              <a:pPr/>
              <a:t>31</a:t>
            </a:fld>
            <a:endParaRPr lang="en-US" altLang="en-US"/>
          </a:p>
        </p:txBody>
      </p:sp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Use active listening</a:t>
            </a:r>
            <a:endParaRPr lang="en-US"/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Client centred </a:t>
            </a:r>
            <a:r>
              <a:rPr lang="en-AU" dirty="0" smtClean="0"/>
              <a:t>listening</a:t>
            </a:r>
            <a:endParaRPr lang="en-AU" dirty="0"/>
          </a:p>
          <a:p>
            <a:r>
              <a:rPr lang="en-AU" dirty="0"/>
              <a:t>Strategies that get to the real problem and build relationships</a:t>
            </a:r>
          </a:p>
          <a:p>
            <a:r>
              <a:rPr lang="en-AU" dirty="0"/>
              <a:t>Must avoid sound trite, condescending, patronising or manipulative</a:t>
            </a:r>
          </a:p>
          <a:p>
            <a:r>
              <a:rPr lang="en-AU" dirty="0"/>
              <a:t>Use </a:t>
            </a:r>
            <a:r>
              <a:rPr lang="en-AU" dirty="0">
                <a:solidFill>
                  <a:srgbClr val="FF3300"/>
                </a:solidFill>
              </a:rPr>
              <a:t>‘door opener’</a:t>
            </a:r>
            <a:r>
              <a:rPr lang="en-AU" dirty="0"/>
              <a:t> questions – good, broad opened ended questions and then be silent</a:t>
            </a:r>
            <a:endParaRPr lang="en-US" dirty="0"/>
          </a:p>
        </p:txBody>
      </p:sp>
    </p:spTree>
  </p:cSld>
  <p:clrMapOvr>
    <a:masterClrMapping/>
  </p:clrMapOvr>
  <p:transition>
    <p:fade/>
  </p:transition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886E4F0-BB6B-4625-B464-9C41BDA366DF}" type="slidenum">
              <a:rPr lang="en-US" altLang="en-US"/>
              <a:pPr/>
              <a:t>32</a:t>
            </a:fld>
            <a:endParaRPr lang="en-US" altLang="en-US"/>
          </a:p>
        </p:txBody>
      </p:sp>
      <p:sp>
        <p:nvSpPr>
          <p:cNvPr id="1741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Value laden relationships</a:t>
            </a:r>
            <a:endParaRPr lang="en-US"/>
          </a:p>
        </p:txBody>
      </p:sp>
      <p:sp>
        <p:nvSpPr>
          <p:cNvPr id="1741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/>
              <a:t>Teachers must understand that when students attempt to communicate, they are not ordinarily portraying their feelings accurately</a:t>
            </a:r>
          </a:p>
          <a:p>
            <a:r>
              <a:rPr lang="en-AU"/>
              <a:t>It is difficult and there are social bounds to negotiate</a:t>
            </a:r>
          </a:p>
          <a:p>
            <a:r>
              <a:rPr lang="en-AU"/>
              <a:t>Students are conscious not to self incriminate</a:t>
            </a:r>
          </a:p>
          <a:p>
            <a:endParaRPr lang="en-US"/>
          </a:p>
        </p:txBody>
      </p:sp>
    </p:spTree>
  </p:cSld>
  <p:clrMapOvr>
    <a:masterClrMapping/>
  </p:clrMapOvr>
  <p:transition>
    <p:fade/>
  </p:transition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B014FA0-0A13-4BC3-97A9-2DADD3E2E0A0}" type="slidenum">
              <a:rPr lang="en-US" altLang="en-US"/>
              <a:pPr/>
              <a:t>33</a:t>
            </a:fld>
            <a:endParaRPr lang="en-US" altLang="en-US"/>
          </a:p>
        </p:txBody>
      </p:sp>
      <p:sp>
        <p:nvSpPr>
          <p:cNvPr id="1843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/>
              <a:t>Hear the real meaning</a:t>
            </a:r>
            <a:endParaRPr lang="en-US" dirty="0"/>
          </a:p>
        </p:txBody>
      </p:sp>
      <p:sp>
        <p:nvSpPr>
          <p:cNvPr id="184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AU" dirty="0"/>
              <a:t>“I don’t want to share the paints with the others”</a:t>
            </a:r>
          </a:p>
          <a:p>
            <a:r>
              <a:rPr lang="en-AU" dirty="0"/>
              <a:t>“I don’t want to go to school today because I’ve got Maths and HSIE in a row”</a:t>
            </a:r>
          </a:p>
          <a:p>
            <a:r>
              <a:rPr lang="en-AU" dirty="0"/>
              <a:t>“</a:t>
            </a:r>
            <a:r>
              <a:rPr lang="en-AU" dirty="0" err="1"/>
              <a:t>Bec</a:t>
            </a:r>
            <a:r>
              <a:rPr lang="en-AU" dirty="0"/>
              <a:t> can be so nasty”</a:t>
            </a:r>
          </a:p>
          <a:p>
            <a:r>
              <a:rPr lang="en-AU" dirty="0"/>
              <a:t>“Bill has pinched nearly all my coloured pencils”</a:t>
            </a:r>
            <a:endParaRPr lang="en-US" dirty="0"/>
          </a:p>
        </p:txBody>
      </p:sp>
    </p:spTree>
  </p:cSld>
  <p:clrMapOvr>
    <a:masterClrMapping/>
  </p:clrMapOvr>
  <p:transition>
    <p:fade/>
  </p:transition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D59BA4-764E-4FDA-9740-355D63950116}" type="slidenum">
              <a:rPr lang="en-US" altLang="en-US"/>
              <a:pPr/>
              <a:t>34</a:t>
            </a:fld>
            <a:endParaRPr lang="en-US" altLang="en-US"/>
          </a:p>
        </p:txBody>
      </p:sp>
      <p:sp>
        <p:nvSpPr>
          <p:cNvPr id="194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Communication rules</a:t>
            </a:r>
            <a:endParaRPr lang="en-US"/>
          </a:p>
        </p:txBody>
      </p:sp>
      <p:sp>
        <p:nvSpPr>
          <p:cNvPr id="1945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196752"/>
            <a:ext cx="8229600" cy="4530725"/>
          </a:xfrm>
        </p:spPr>
        <p:txBody>
          <a:bodyPr/>
          <a:lstStyle/>
          <a:p>
            <a:r>
              <a:rPr lang="en-AU" sz="2600" dirty="0"/>
              <a:t>Have a deep sense of trust in students abilities to ultimately solve their own problems</a:t>
            </a:r>
          </a:p>
          <a:p>
            <a:r>
              <a:rPr lang="en-AU" sz="2600" dirty="0"/>
              <a:t>Genuinely accept a student and their feelings</a:t>
            </a:r>
          </a:p>
          <a:p>
            <a:r>
              <a:rPr lang="en-AU" sz="2600" dirty="0"/>
              <a:t>Understand that feelings are often transitory</a:t>
            </a:r>
          </a:p>
          <a:p>
            <a:r>
              <a:rPr lang="en-AU" sz="2600" dirty="0"/>
              <a:t>Have a desire to help students solve their problems</a:t>
            </a:r>
          </a:p>
          <a:p>
            <a:r>
              <a:rPr lang="en-AU" sz="2600" dirty="0"/>
              <a:t>Understand that students initially will seldom share their real problems</a:t>
            </a:r>
          </a:p>
          <a:p>
            <a:r>
              <a:rPr lang="en-AU" sz="2600" dirty="0"/>
              <a:t>Where possible real privacy and confidentiality.  Don’t offer this </a:t>
            </a:r>
            <a:r>
              <a:rPr lang="en-AU" sz="2600" i="1" dirty="0"/>
              <a:t>carte blanche</a:t>
            </a:r>
            <a:r>
              <a:rPr lang="en-AU" sz="2600" dirty="0"/>
              <a:t> as you might not be able to give it.</a:t>
            </a:r>
            <a:endParaRPr lang="en-US" sz="2600" dirty="0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EED9856-F357-481B-88ED-CC068F7ABB7C}" type="slidenum">
              <a:rPr lang="en-US" altLang="en-US"/>
              <a:pPr/>
              <a:t>35</a:t>
            </a:fld>
            <a:endParaRPr lang="en-US" altLang="en-US"/>
          </a:p>
        </p:txBody>
      </p:sp>
      <p:sp>
        <p:nvSpPr>
          <p:cNvPr id="2048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/>
              <a:t>Time!</a:t>
            </a:r>
            <a:endParaRPr lang="en-US"/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67544" y="1268760"/>
            <a:ext cx="8229600" cy="4530725"/>
          </a:xfrm>
        </p:spPr>
        <p:txBody>
          <a:bodyPr/>
          <a:lstStyle/>
          <a:p>
            <a:r>
              <a:rPr lang="en-AU" dirty="0"/>
              <a:t>Time is a major issue</a:t>
            </a:r>
          </a:p>
          <a:p>
            <a:r>
              <a:rPr lang="en-AU" dirty="0"/>
              <a:t>You won’t have time on a practicum to incorporate the system</a:t>
            </a:r>
          </a:p>
          <a:p>
            <a:r>
              <a:rPr lang="en-AU" dirty="0"/>
              <a:t>You will be able to use the communication strategies from day one</a:t>
            </a:r>
          </a:p>
          <a:p>
            <a:r>
              <a:rPr lang="en-AU" dirty="0"/>
              <a:t>Be aware:  some students do not want to develop good relationships with teachers or peers and this system will not work with those individuals</a:t>
            </a:r>
            <a:endParaRPr lang="en-US" dirty="0"/>
          </a:p>
        </p:txBody>
      </p:sp>
    </p:spTree>
  </p:cSld>
  <p:clrMapOvr>
    <a:masterClrMapping/>
  </p:clrMapOvr>
  <p:transition>
    <p:fade/>
  </p:transition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01A4B9-C2C8-4427-88EF-282458DCCCC3}" type="slidenum">
              <a:rPr lang="en-US" altLang="en-US"/>
              <a:pPr/>
              <a:t>36</a:t>
            </a:fld>
            <a:endParaRPr lang="en-US" altLang="en-US"/>
          </a:p>
        </p:txBody>
      </p:sp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AU" sz="3800" b="1"/>
              <a:t>So, what is a good teacher- student relationship?</a:t>
            </a:r>
          </a:p>
        </p:txBody>
      </p:sp>
      <p:sp>
        <p:nvSpPr>
          <p:cNvPr id="4096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endParaRPr lang="en-AU" sz="2100"/>
          </a:p>
          <a:p>
            <a:pPr>
              <a:lnSpc>
                <a:spcPct val="90000"/>
              </a:lnSpc>
            </a:pPr>
            <a:r>
              <a:rPr lang="en-AU" sz="2100"/>
              <a:t>The relationship between a teacher and a student is good when it has: </a:t>
            </a:r>
          </a:p>
          <a:p>
            <a:pPr>
              <a:lnSpc>
                <a:spcPct val="90000"/>
              </a:lnSpc>
            </a:pPr>
            <a:r>
              <a:rPr lang="en-AU" sz="2100"/>
              <a:t>(1) </a:t>
            </a:r>
            <a:r>
              <a:rPr lang="en-AU" sz="2100" i="1"/>
              <a:t>Openness or transparency</a:t>
            </a:r>
            <a:r>
              <a:rPr lang="en-AU" sz="2100"/>
              <a:t>, so each is able to risk directness and honesty with the other; </a:t>
            </a:r>
          </a:p>
          <a:p>
            <a:pPr>
              <a:lnSpc>
                <a:spcPct val="90000"/>
              </a:lnSpc>
            </a:pPr>
            <a:r>
              <a:rPr lang="en-AU" sz="2100"/>
              <a:t>(2) </a:t>
            </a:r>
            <a:r>
              <a:rPr lang="en-AU" sz="2100" i="1"/>
              <a:t>caring</a:t>
            </a:r>
            <a:r>
              <a:rPr lang="en-AU" sz="2100"/>
              <a:t>, when each knows that she is valued by the other;</a:t>
            </a:r>
          </a:p>
          <a:p>
            <a:pPr>
              <a:lnSpc>
                <a:spcPct val="90000"/>
              </a:lnSpc>
            </a:pPr>
            <a:r>
              <a:rPr lang="en-AU" sz="2100"/>
              <a:t>(3) </a:t>
            </a:r>
            <a:r>
              <a:rPr lang="en-AU" sz="2100" i="1"/>
              <a:t>Interdependence</a:t>
            </a:r>
            <a:r>
              <a:rPr lang="en-AU" sz="2100"/>
              <a:t> (as opposed to dependency) of one on the other;</a:t>
            </a:r>
          </a:p>
          <a:p>
            <a:pPr>
              <a:lnSpc>
                <a:spcPct val="90000"/>
              </a:lnSpc>
            </a:pPr>
            <a:r>
              <a:rPr lang="en-AU" sz="2100"/>
              <a:t>(4) </a:t>
            </a:r>
            <a:r>
              <a:rPr lang="en-AU" sz="2100" i="1"/>
              <a:t>Separateness</a:t>
            </a:r>
            <a:r>
              <a:rPr lang="en-AU" sz="2100"/>
              <a:t>, to allow each to grow and to develop her uniqueness, creativity, and individuality; and</a:t>
            </a:r>
          </a:p>
          <a:p>
            <a:pPr>
              <a:lnSpc>
                <a:spcPct val="90000"/>
              </a:lnSpc>
            </a:pPr>
            <a:r>
              <a:rPr lang="en-AU" sz="2100"/>
              <a:t>(5) </a:t>
            </a:r>
            <a:r>
              <a:rPr lang="en-AU" sz="2100" i="1"/>
              <a:t>Mutual satisfaction</a:t>
            </a:r>
            <a:r>
              <a:rPr lang="en-AU" sz="2100"/>
              <a:t>, so that neither’s needs are met at the expense of the other’s.</a:t>
            </a:r>
          </a:p>
        </p:txBody>
      </p:sp>
    </p:spTree>
  </p:cSld>
  <p:clrMapOvr>
    <a:masterClrMapping/>
  </p:clrMapOvr>
  <p:transition>
    <p:fade/>
  </p:transition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The </a:t>
            </a:r>
            <a:r>
              <a:rPr lang="en-AU" dirty="0" err="1" smtClean="0"/>
              <a:t>Milgram</a:t>
            </a:r>
            <a:r>
              <a:rPr lang="en-AU" dirty="0" smtClean="0"/>
              <a:t> Experiment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hlinkClick r:id="rId2"/>
              </a:rPr>
              <a:t>http://www.personalgrowthcourses.net/video/milgram_experiment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421BC-32D3-4735-ADD8-BD6B18A769B6}" type="slidenum">
              <a:rPr lang="en-US" altLang="en-US" smtClean="0"/>
              <a:pPr/>
              <a:t>37</a:t>
            </a:fld>
            <a:endParaRPr lang="en-US" altLang="en-US"/>
          </a:p>
        </p:txBody>
      </p:sp>
    </p:spTree>
  </p:cSld>
  <p:clrMapOvr>
    <a:masterClrMapping/>
  </p:clrMapOvr>
  <p:transition>
    <p:fade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774923"/>
          </a:xfrm>
        </p:spPr>
        <p:txBody>
          <a:bodyPr/>
          <a:lstStyle/>
          <a:p>
            <a:r>
              <a:rPr lang="en-AU" dirty="0" smtClean="0"/>
              <a:t>Philosophical Assumptions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4530725"/>
          </a:xfrm>
        </p:spPr>
        <p:txBody>
          <a:bodyPr/>
          <a:lstStyle/>
          <a:p>
            <a:pPr marL="514350" indent="-514350">
              <a:buFont typeface="Arial" charset="0"/>
              <a:buChar char="•"/>
            </a:pPr>
            <a:r>
              <a:rPr lang="en-AU" dirty="0" smtClean="0"/>
              <a:t>Egalitarian – equal worth to all people</a:t>
            </a:r>
          </a:p>
          <a:p>
            <a:pPr marL="514350" indent="-514350">
              <a:buFont typeface="Arial" charset="0"/>
              <a:buChar char="•"/>
            </a:pPr>
            <a:r>
              <a:rPr lang="en-AU" dirty="0" smtClean="0"/>
              <a:t>Teachers are skilled – expertise rather than power over</a:t>
            </a:r>
          </a:p>
          <a:p>
            <a:pPr marL="514350" indent="-514350">
              <a:buFont typeface="Arial" charset="0"/>
              <a:buChar char="•"/>
            </a:pPr>
            <a:r>
              <a:rPr lang="en-AU" dirty="0" smtClean="0"/>
              <a:t>Teachers facilitate student learning</a:t>
            </a:r>
          </a:p>
          <a:p>
            <a:pPr marL="514350" indent="-514350">
              <a:buFont typeface="Arial" charset="0"/>
              <a:buChar char="•"/>
            </a:pPr>
            <a:r>
              <a:rPr lang="en-AU" dirty="0" smtClean="0"/>
              <a:t>To facilitate requires standing among others not apart</a:t>
            </a:r>
          </a:p>
          <a:p>
            <a:pPr marL="514350" indent="-514350">
              <a:buFont typeface="Arial" charset="0"/>
              <a:buChar char="•"/>
            </a:pPr>
            <a:r>
              <a:rPr lang="en-AU" dirty="0" smtClean="0"/>
              <a:t>Respect for students is matched by respect for the individual teacher – students not allowed to override teacher needs’</a:t>
            </a:r>
          </a:p>
          <a:p>
            <a:pPr marL="514350" indent="-514350">
              <a:buFont typeface="Arial" charset="0"/>
              <a:buChar char="•"/>
            </a:pPr>
            <a:r>
              <a:rPr lang="en-AU" dirty="0" smtClean="0"/>
              <a:t>Egalitarian – freedom but not licence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421BC-32D3-4735-ADD8-BD6B18A769B6}" type="slidenum">
              <a:rPr lang="en-US" altLang="en-US" smtClean="0"/>
              <a:pPr/>
              <a:t>4</a:t>
            </a:fld>
            <a:endParaRPr lang="en-US" altLang="en-US"/>
          </a:p>
        </p:txBody>
      </p:sp>
    </p:spTree>
  </p:cSld>
  <p:clrMapOvr>
    <a:masterClrMapping/>
  </p:clrMapOvr>
  <p:transition>
    <p:fad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Beliefs about Childhood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052736"/>
            <a:ext cx="8229600" cy="4530725"/>
          </a:xfrm>
        </p:spPr>
        <p:txBody>
          <a:bodyPr/>
          <a:lstStyle/>
          <a:p>
            <a:r>
              <a:rPr lang="en-AU" dirty="0" smtClean="0"/>
              <a:t>Children have an innate capacity for growth – strive to be all they can</a:t>
            </a:r>
          </a:p>
          <a:p>
            <a:r>
              <a:rPr lang="en-AU" dirty="0" smtClean="0"/>
              <a:t>All children want to learn skills that are useful in their lives – punishments / threats /bribes do not equal motivation</a:t>
            </a:r>
          </a:p>
          <a:p>
            <a:r>
              <a:rPr lang="en-AU" dirty="0" smtClean="0"/>
              <a:t>Children are capable of considerate behaviour as they are of looking out for themselves</a:t>
            </a:r>
          </a:p>
          <a:p>
            <a:r>
              <a:rPr lang="en-AU" dirty="0" smtClean="0"/>
              <a:t>Status as human beings – age is no barrier to human rights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421BC-32D3-4735-ADD8-BD6B18A769B6}" type="slidenum">
              <a:rPr lang="en-US" altLang="en-US" smtClean="0"/>
              <a:pPr/>
              <a:t>5</a:t>
            </a:fld>
            <a:endParaRPr lang="en-US" altLang="en-US"/>
          </a:p>
        </p:txBody>
      </p:sp>
    </p:spTree>
  </p:cSld>
  <p:clrMapOvr>
    <a:masterClrMapping/>
  </p:clrMapOvr>
  <p:transition>
    <p:fad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Question </a:t>
            </a:r>
            <a:r>
              <a:rPr lang="en-US" dirty="0" smtClean="0"/>
              <a:t>– Bully or not?</a:t>
            </a:r>
            <a:endParaRPr lang="en-AU" dirty="0" smtClean="0"/>
          </a:p>
        </p:txBody>
      </p:sp>
      <p:sp>
        <p:nvSpPr>
          <p:cNvPr id="40963" name="Rectangle 3"/>
          <p:cNvSpPr>
            <a:spLocks noGrp="1" noChangeArrowheads="1"/>
          </p:cNvSpPr>
          <p:nvPr>
            <p:ph idx="1"/>
          </p:nvPr>
        </p:nvSpPr>
        <p:spPr>
          <a:xfrm>
            <a:off x="395536" y="1268760"/>
            <a:ext cx="8229600" cy="1206500"/>
          </a:xfrm>
        </p:spPr>
        <p:txBody>
          <a:bodyPr/>
          <a:lstStyle/>
          <a:p>
            <a:pPr eaLnBrk="1" hangingPunct="1"/>
            <a:r>
              <a:rPr lang="en-AU" dirty="0" smtClean="0"/>
              <a:t>H</a:t>
            </a:r>
            <a:r>
              <a:rPr lang="en-AU" dirty="0" smtClean="0"/>
              <a:t>ow </a:t>
            </a:r>
            <a:r>
              <a:rPr lang="en-AU" dirty="0" smtClean="0"/>
              <a:t>would </a:t>
            </a:r>
            <a:r>
              <a:rPr lang="en-AU" dirty="0" smtClean="0"/>
              <a:t>you manage </a:t>
            </a:r>
            <a:r>
              <a:rPr lang="en-AU" dirty="0" smtClean="0"/>
              <a:t>a child whose behaviour appears hostile and </a:t>
            </a:r>
            <a:r>
              <a:rPr lang="en-AU" dirty="0" smtClean="0"/>
              <a:t>defiant and who bullies others? </a:t>
            </a:r>
          </a:p>
          <a:p>
            <a:pPr eaLnBrk="1" hangingPunct="1">
              <a:buNone/>
            </a:pPr>
            <a:r>
              <a:rPr lang="en-AU" dirty="0" smtClean="0"/>
              <a:t>	</a:t>
            </a:r>
          </a:p>
        </p:txBody>
      </p:sp>
      <p:sp>
        <p:nvSpPr>
          <p:cNvPr id="40964" name="AutoShape 8" descr="data:image/jpeg;base64,/9j/4AAQSkZJRgABAQAAAQABAAD/2wBDAAkGBwgHBgkIBwgKCgkLDRYPDQwMDRsUFRAWIB0iIiAdHx8kKDQsJCYxJx8fLT0tMTU3Ojo6Iys/RD84QzQ5Ojf/2wBDAQoKCg0MDRoPDxo3JR8lNzc3Nzc3Nzc3Nzc3Nzc3Nzc3Nzc3Nzc3Nzc3Nzc3Nzc3Nzc3Nzc3Nzc3Nzc3Nzc3Nzf/wAARCAClAOEDASIAAhEBAxEB/8QAHAAAAgIDAQEAAAAAAAAAAAAABQYEBwACAwEI/8QAURAAAgEDAwIDBAcEBQYJDQAAAQIDAAQRBRIhBjETQVEiYXGBBxQykaGx0SNCwfAWYpSy4SUzUoKS8RUkJjVDVHKTszRFRlZldHWDhKKjwuL/xAAaAQADAQEBAQAAAAAAAAAAAAACAwQBAAUG/8QAJBEAAgICAwACAwEBAQAAAAAAAAECEQMhBBIxIkETUWEFFKH/2gAMAwEAAhEDEQA/AK3t9CndLaV4FMUkSuSE7gim7RtF011xJZW7nHd4gfzp/wCn9BiuOk9HmMY3SWMLdvVBXG40FbcsyIQfdXTjq0dil8tgu16e0ZwAdKsiffAtEE6W0QLk6TY/2df0razBjOGBz27UVLjw+DU7bLUogZun9BQf8z2Hztk/SoV1oWinOzSbBfhbr+lGJnySM1rbWE99JhF2xqMtIw4A/jW9jH1F5en9Jc/82Wf/AHK/pW8mg6Qq4Gl2R/8AkL+lFr9rSGUR2ckrbft+IBwflUOSbg4NbZsUv0LmqaRpqKRHYWo+EK0rXVhbiUhbeIfBBTvegupzS9JbFpe3nWNsyMY/kVkGHT4dozbRH/UFdDaWy97eID/sijdpZM+FVCSeAAOSfdVg9NdBQW4S91lBI55S3/dX/tep/CkShP7Z9ZHncHjYLcU3/wCiZ0z0odVKMulQNCe8skICfeRyfhmnu36C0GGDN5YabkdyLVPzIpmkYRx7f2aqOFVQAoHoKgXEa3TjxXDY49uTj7hRrI1pHzHK5H/TLt1UV/Abb6F0VgiPTNJk28Em0jPP3VNTpvpNh7OhaQw9fqcf6Vu9ttX2ZV47BTj86HyNLbEtFJEjH1bIrvzTRMsaCKdKdLSfZ0HSSfQWcf6Vv/RDpgf+j+lf2OP9KBTanPH7W6OGQc8jhvhXSy6vkjIW7XnOM578e/8An4UcOUrqSBlh/Qa/of0z/wCruk/2OP8ASuU3SHTW046f0ke/6nH+lF7a6iuoEngcNG4yD2rJ5AF5ParE16IdledQ9MaLGhEOkWMZ/q2yD+FIsOk2UF6RJp9syE9mhB/hVtagFmLbuaXptISRyVXmuk41RnRrZ5oemdOyKol0XTGPnutE/SmOLp7phwP8gaT/AGKP9KTJ0lsX9gH76nadrpA2uTmldWcpDHN0z03g40DSvlZx/pUYdM9O7h/kLTP7JH+lewal4o4bvUuOXK7jXUFZxfpzppRzoWl5/wDc4/0qBd6P01GjAaJpQOD2tI/0qJr+rvaq3PGOKS7nqdyTlz2ok19mXZWO/wCH4VlcOf5NZW2jqPrzohFborQdw/8AN0H/AIa1J1C0BB4qP0Of+RWg/wDw6D+4tEbuQFSCfKuW9HL2xD1MG3m4HBNcVnLELnJ9BRPWxGwJOO1CtHYS6vbRjGA+4/Bef4VLk0yqLtDTp9stjbKkqobqY9jzt/3UN1u+uAVtLXDSMdqDP2j6mpV4xJ8VGJkIKr/Vz50Eitp4p3uZJN0hUqijnGe5NT9rGqKSsHSaVeRyOAvi4G93Q9/jUbw/Xg+lG0uZrOzdZRiWZy2T3C9hQo+0SxGMntToyvQL0D7leKGHYsmcUYugAhNLF7c+G5pi1syK7OiyOgNNWSeTUJkHhxezGT+8/f8AD8z7qdGnDyOFP7OPuaUukHePpWzMZy8gLZ9CSfyANEpEma2+r27FQ32pCecetTZcjnJ0MWBv1nae5WaXIAfnA5zk+grkS+NqHCjy24Ue4V3s7CO2UEZL+bHua3mMcancVwKOENbBkknSIMpfYQSPhjvQy4h3EgOC3uPb5URaQSZKZI8uO1DL213D2lUnOcjvRSgZZCl/YRFfFLyHtnsufdQ4iw48c4lBzu3cevb+PuqZcwOsbYkY+eM0Eu4IgquUywIVWJ70hwOuhn6XvprK5MImMsEhBAPb/f5/hTLqN6EVirVV1pcywzo/KhDnvwf5/hTNq2os2kfWlPsYAYjyOKo4+WtSOjiU5pIlR6is8+wNnmjtrAjJuIqt+mrh7mfxC3nVk6dkxrk01SbdjuZgWJ0DNVsFfyGKVbjTXjmDIOKsS5jGOcUCv4FBzTEzzHFIE6eGVlBPamFDiD5UAVxG/lRWxm8XCseK6zkJ3WYlaJyoJFVZczOJGDEgivobUNJS6jxtBzSN1B0XEUaRY8HnsKCUkglBspisrtsH+iPvrKKzurPrTo6UJ0ToQ/8AZsH/AIa1y1XU0hQ5bBqL0zKV6L0MDv8A8HQY/wC7FB9ZhnuHUc4Jo26QzDFSl8iJfXcl39nOKCi5m0+7FwmcgEfeMU0R6f4UI3cnFKXVF1FakruGT5VO4OXo3LOEX8SVL1k6x+FKgU575/hXJerlSPbGDuHnS8luupxbUH7XPskedQTavExBUgg4qWUOrGxn2VjJLrk9wzM5Jz2oxbXIe0SZgMleaTIQ/AA+AovcXS2VlHET7SjJ+fNNxK3QGV0rN9V1FFJUGliQPdXG1QeawXD31wzMSFHYUW0+BFcMe3rVEkkqYjBP52Wt0VGq9P20bAERx7Rx5+dctV1u2tJ1itzuI+2+e1DdJv54OmTHZwSzzPK4VI1ySOP4/Cl+26f6p1S+SS9uLeziYj9jG+XXn94gHJ+dSOO9Ft18mPc94WgWWJ929cjB4xSxeazNHchE9tx3GDinB7OCz0+G1eUv4SBdxxk4Hp60u6t0tDqwd4pGBcgHnByPLtRxi2rYHcm2Ophol8dBGT5g5H315fTxshKHOex9aXE+j27tmU2OqXMDKOQVBU/Hnn7s0Ui027tRtu7iKUgc7FK5+Ro0mgbsiTPIAWPK9jQa4lJZRt24BGPP+f58qZdqhCrY5FANWRUl5NC0BIhT90QHG48fz8q6apfeFo06jlHKoQPjxUW5kLNuAwBkD3cfrmoWpTf5LnQsSfEQDPz/AEoJ6RRwUnyIL+nfpS6EcxRj58VZ+l3OY1xzVNaRIy3a7SasnR7ljGoNHhl2R6X+zgSlaGe5mGBk0v6ldYBqbPKWT0NBb/O3k1Sz5tgt7wmTmjGlzscEUBMRaTimLSItsYzQnIY7W4BjG70qDrE8RgYY8jWyZA4NB9ac+E2CQcGk5HtFeNfE+fOKytc1lPFWj6Z6TmU9KaMg7rYQj/7BRVbQSe0aU+hWmfRNNDA7BaxAf7Ip5iGIhReg5YuC0B9T9iFvhiqb6xYyXTP/AKBq2uo7lYIn54x6VTXUV0JXcDuTTVH9EjZP6SuAL23LdhKpPu5pm6iska+kZDj2j+dJfR9vNda3Z2cf2ppVUH0Hcn5AGn3qJl+tloSWjflWPmPI1Dy4dZIu4ku6YGsrKKN97kcHNedX6Rd6hBFeafC0ghXFyEGSij7LY9OSD6edSIDJ54otp15JaLJPExVo0LeoOOcfdS8Tp2OyRuNCBaQLbRAt5+tdHvxGPZqd1tFDa6wXtBtt7qFLiNccKHBJA9wOaV5JTn1qn30g8dF1/R1eD+jYZyNrSSHv78VteXl09/Hb6a/hs5I37c7ff7/KgPRc6jpW2EPBDuHye7Z5NE0uBpi3WpSgOYIi6g/vHjAqOTubR72DGo4VL7Zy1ZNfFwnhX4Qx/b2xBg/bIwTxzmi2iS3UMrtcnPjckDsCKSYOoOqtW/42IoBbjc3h7DyPOmjTNYW8tY96lHB5UjlfdT4slyRoP3OohcZ7UJuboSuSvnXG5lGR3xiuIkTBINGnYLikZLIVwaAXxluLwJGOcdyeAaLzSggjPNLuqvJ+0+qsfGzx6AeeaCekClbMGm3uSriANjgNMu40E1gPEsUEm4OCXdT9woudLgk06GaIyLcO3JY5IPrnzoRqUBebJOWVQpbPep5SclR6fBxwhmU2c9IBN4mKtDRoE8Nc96q/SAY71dxq09CIeNOabx1Q3/YyqVUEriBRHkUvamdmTTZPFui4FLGrwk7sDzq0+XbB1iqyMPjTVplr7ApZ0mMrLgjzp309AsQNCavThdR+GtL1+pdJBg9jTXeFWGCKAX2wRu3YYNTTdstxxdHzhtHrWVvtFZTrA6H0z0bBGvSmjMAAWsIGP+wKOSMBHgHypG6M1tJNC023U8xWsUZ+IUU4xSBogzdqoirRNm7R9FvqWzmu4ZAme1VRq+iXFtK8jox586vWaSMjypR6rMJt3zjnyqiBHPYj9APHB1dpxcgbi8YJ4wzKVH4kUxRXG/xrKf8Az1s7R4I5xntSNODFchoWKsrBlK91IPB++rMls7TXLC012GT6tc3KAXDYJRnXhtwHIPHf0qbn4rqSKuDlUbiDFiORgYreVXFs6ouWcbQPeeKm/wDBt1FEsmYrgE4xA+8j4r3AropjtHDTlTd944dwJj/rN/AVBGLTL5TVC39JOnfVrTTJ4TuWBBZtz5qMj8d1IQPmSKvTT9MsNZs30/VohLBNx3wyt5Mp8jzVQdadN3XS2tGwkYywsN9vMB/nE/gQe49/vqvxEM/Rk6Dulawurcn/ADcgYD0DYH5rTTq1ubrR5oIyGZoiTj8qrrouY2erKsv2LlDEfj3X8Rj51ZlptRxKM4DbHz5A1BkXXIe7xmsvFr7RR0msaww+ri+uwqZTwxKcAdiMfz2pw+jA3gmu0mLGJQre0ckE/wC4V5qvTM0GuXXgw7w8hZdoGAD3B9KaumreK3jRECli2ZCpyM4xVMn8dErwuPybDdwhwxGOaGykKO/xojeSgFlU9u9A72YAHGKy0kCmcb68SGFiWxxXml3dnLYrOzR73UHJPY9+aEXEZvJPDOSCKEanYiDZbQ7g0jAHHkPOg9ejk1HYy3+pwxDw7ZlZsbdwOQvz8yaEswdcnvQpmKNgjHw4rdLnBrnA5Zn6iR/m7hGHrVidM3DeGvvFVvG4mmUZxzVh9MeyqD3UWNUbny947HeEGSMZ9KG6laAg8c0XsiPDGfSsuIgwzT7POcRXt7YRy5xTJYEGMCh00W1zUi0faRg1rOWmTL2LKk44pQ1hmi3gZxg06SNuiOeeKUeoo/tHHkaROP2UwmfO+TWV5n3VlNMsu3oTTiuk2UvP7SFH+8Zp6kVlgAXuB2oN0WY06a0gnH/kUX9wUYe5jw1UpdUS5cjyeirqz34lxB3NL+o2erXSkEDb8eafY4Y55SzfKuptkEWBj7qx53FifxJlQ/0evmfkcn1qzujtGaDoyaKc5b6w7AEfZyq9vur0RIzezjOaZNJUJYzxk+ySMj0yDQZcznGmHhxqMitNZsltJ9qFg/mwGO/cVGshh8D15I/jTF1NZeLGZFGJEODjzFCbSKMqAUYMO58qQlsq+hg0qYKyMDjack1nX+mDWdNspxE0k0EvdRkhSOfxqNp2GmVU5Qd+KZwY5d0L5KNGVYAkHn0I7U+rVMU3Tsqq40aGJeJI1buCGANNuk3aXcEh3AyhAkyLyQ+Mgj3Hv9/pVadXCfTdXu7S9cyzxOSZGHEqHlX9QSPlxQXSdYudIvPrVjKVzw6Mx2sPQ/zxUuTDaKcXK6P+Fqy6RPfOJlkCH7JyTnPpxUm00t7Es8r+yowPd3pPT6RDIfDCbCO4A5z8vKtperJLxAqPgH1NAlWmWyvJHsnoYLq5Xectk+6g1zMQCFOcntUIXjNxvUvRTTbF5mEkyn4nisbsTVG2nW5VGlcY486R+rNWuIdaAtZmQxpg7fPJ/wB1WTepHDbEbxn3dsVUfUkTnVHl2+y54NHiqyfK9EqLUzdBfGULIfMcA11LYxzQXHhx8cVLsZJDGUkIPmMn86dKOxEcn0w5pWXuRnyqzum1wqkmqy0KRPrGGIzntVjaTOqIu0igqhjlfg8Qyqijnyr2S4Uj7XFLp1MKuC4qLPq6rn2xRoWwzdTYJOR99a21yNw5pUutZ/rCo9p1Gpl2lhwa1tHKLZZMM6svJ8qBdQkNA5Xvg1GtdYV0XawrS+ufrCMuc8H8q5xs5So+eeayvPa9TWVvVm9y9enL8xdN6Yq+VpH/AHRXZb+WU+wpPPNJ2h6qF0+ygP7sSqOfQU96DFFMqkgZPejeeNUHl4WSEFKXjJunxTbGdlIJrrfeLFE5HkuaOQQxhMYr26tUlj2YGCPSlOduxCxuhR0dJZJNz5GTnmnLS4vDtJgT9oj8jXC0sFjYAKOPdRIR7I2A7Eihc02FDG0K+t2XiEkZYHuufs0sXcQRwqsdwOTkY936U96vbMV8eIEsB7YH7w9aU7iW3kbcThs4PHIokxitG2nfsI/EcgDyzxUzTrwzXJPrQS8ut58NDhPQVJs5VtoS7HLMO1GpUY0JX0wFW12zlHDPbYb5McH8aruQ7WZgOBjj1pm+kLUTedRyIDlYIxHn+t9o/nSyCDx6sPlRN2JYT6cEcl5IeCTGRg+uRR0WFs0odo8c8lf0oLNd2dleQrYRkKi7JXPdznk/z/CmPSUk1eYW9knizkZ8MMAT9+Ki5GOalcdn13+JyOHPjPBnpP8Ao3aF0/HNbrJZCGcHzjIDfAgkGjDaXcQL+1tpVHqUOPvrn0d05q+mXizXckEVuw9uIvvf4jHA++rDj8MAcOff2zTYY+0TxOd0xZnHHLtH9laz2aTA4APHPNIvX2lx6XbWUsx/aXbM8cIA4jXjcSfUnge4n0r6AuBE/P1WMsvO91zivnD6StaOudV3LLJvhtwIIzng4JLfLcT91MjjUdkE52KkjF39lcLXaNcCtEwO5xivGnRDgHJ93nRCabJkVw1tIsyNtZOadbHV1Ma7DwQPOq6Znk/cIXzPupj08sUU9hxge6jhBS9O7OIw3WvlG8NiVx299D5NbJJOc1H1COOeDk+2v2W9P8KCMzKdp7g471jxv6N772FrnVi3AJ5qOl8Qcg4NDSCexrdQcUuWNjo5EMdlrzRkAscUwW2tCZMFx28zVfqGz6VJimkjOQ3amQxuhU5qxf3H0rK0y1ZRdTS1+mOlmuNPs7kgnfGr/eB+tWDpGlPaqAAeKldFW0S9J6M20ZNjCT/sCj6KgHHFQNfI9bJyZZIKMiPBGw7g1MReOcVm9QK5POq9zW2TUiSCByBWsj7lwagy3gA4NRXvCe2a5HOOjfVtRewXZOuQw9lwOGqury7VpHKLhm8/nTr1TeZ0VCAA+0jn1HB/Kq43SEklwMe6mWKrYQgTam9iC3cViMZZMMcgdvSodssksxVXxxnJNSLmSOxglmlYBYULt78c4rUbJUVVr8hk1u/cn/p3H3HH8K46WnjahbR4yGlAx86jXMhkld2+07Fj8Scmu2n3AtbqOfzTJHxwcU5ExlxGY7qVSclZGH4138R/CiuImIkUDnPmDUf2nVnbJdjkketd7TAMkZ+KiiX6Bt1obunvpE1vTkCNc+OvGBMNxHzzkffTlafTAEQLd6aW9fDk/WqZkHhOR5HkGu8TgrgEk/Gi7fRn9LV1v6Yy+n3EGn6a0U0qFVmeUEJ5ZwB3+dU+7zP7RHJPJ881JZQ7gHJVeTXbwQ+M4z3PNZ1s5yoGFpA3PNN+haZY6xpz2sNssOqxxmSIqTiVfMEHz/UeWRQF7bnHFENMvJbHVlu7dtssTgoe448seh861Rr0xysimE5SLaQ/dy3dfjXj3jLIILZsY7sOSaZutkiuYV1zT0CRXvEyr+5KPX48/dnzFJtmNrByfabt8PM1rf0joq/Qw8rtaHc2SK0kiWaDfgeIO5HmK5+PG1q+11Y5AwvxrrbH17H86Neg1+znHDmpCwcdq3iX2sYqbFHkdqb1TdipSaIQgx5V6Y+O1EREPStHQYPFM6KhfZ3sSKyumBWUnqW2fSHS12ydLaOo7Cxg/uCjEd+PM0D6YiLdL6QR/wBRh/uCu86spJBryn6egvEG/raMPtVzeYY75pbku3jPJNYmpOzBFGWJ4FckddDHawtdTbVHxo1b6Wid1z8a49P2kkcXiyjDN5UapkYiZ5GvBF+k+2ntOmJL+xVS1mwkmQ9njJAb5jg/I1U1tr0M7Mko2sVyuRw1fQPUEEd5pV1ZS42XELxtn0IIr5aRCkzWkg2vESuPPgnI+XP89ipMU5NbGk6pbwRmWSTnyAoLrmrm7s5Iow21lw2aFagCi4G7uMc96430jspVCNuAST6V3SjPy2BpTukNbxKzuiIpZmPA8yfdXPOWJ9aJWpewFlqCrubxGKq3b2cY/jRpAjhomiTR32izz28ZhG6OdSg9ggZDH192fMfOg3UWiXularNObF4rR23I6gtGqschdw4yDx8qchrmj2EdjLbXkfi39wJZ18TIhG32ifTJxx5EmgPWPVMTNLo+k+HNpIj2lm5LSltxkDeueOOO4pjaBSYr3SBuR27g1GiIVu9TIT4ke3tUURO9yIEUl3IVAO5JPFdL9oxfolabazXUjiMKNo3O7nakY9WP8n0Bpsg6WhhScXE8rTRFfEUbIgNwyCN2SV78+48VvY29vY2hiR22KGbx4tjpIR7Lh1PIYk4UY7N3GTRuwhhiOi3aySzxzT+AkEkSlF2ELtdiSSPa7/HiseRRdFOLhzywc/oXb3p+3j8QwXhXw1BIu0WME4GRnOVI3LnK4GRkgHIV2Dw3MqzKUkRjvRhgqR3Bq+tX0FbqB0tbeKG7jXx4jEv7KVl94wGzyBkAg/I1RfUDq1/KySLISoDMqgc5ORgYxjtjyGBmjcrRLVaDHT6Ne9P6lpZO95IjcRDzDL3x+H40pyPsiYDknCg+gpg6cuzZ3lpcjna4Uj1B4I/GhGqrFFqtzFHzHHO+M+ftYA+6sktJmx9PYlxbwpjl8t8PSpayrEmWPY1HlmWOVnxwgAxXWwmt7y+t474mK2Mi+IyAEhcjceeO2a268MCVqwm2uvY/wohEOOaatb6FstO1iGDTbqQRXcT/AFTxcMHlTnwyw/0lyV8+MUspHjIJ8zTsbtCcqrZhIxXKVgFOK6OMVFkJwRmnXoSlbE3IrK15rKTZdR9CdLXwXprSkyPZs4R3/qCibXCuPfSd05Pt0XTwP+rR/wB0UfgLldxHFea1ssT0jtPEJAe1dtAtoRqAaXHHbNRZJ1Qd8moU2otAd8Rww5rlFvwGWRIt6HGxcEYx5Vuaq3SOvZYphDcq20fvY4pph6utJEBMo5o9pCE0xgu4hKmPWvnH6UdGl0LrF5Yxtt70fWIjjgN2cff/AHqvaLqeyk48ZfvpX+lHSoOremy1iVbUbJjPbAfv8e0nzA+8CsXpr8ooyW4junQD2ZVPK1ClXYJFOQFGRn0qJFMsdxG8qblVwWXzIzyDU/qSVpLozRRpHDJ2EfA/w9abdgKNAZRlhnzovqrqLDT7dftRxbm+LHP5AffQjsal3DF2cs3IIx8PSuRrOIHJ94rJB7Ir1u9ZnIOKw4k2UuABRnRjCmt6fNOVEaXUbMxH2faHPy70uREqeOCa62900cgEmSM4IzRwl9MFx+0Nuj2bxR30CW1yJI1RZmZcjxEZtyggehyAefZPqKabGZ4+kYJhBHKINSO5ngD7EZQSRkED4++gej6zHdQbZZsT8Eqz7EmcbdrbyRtbC45IBOGPIolLHJLi2nh1C33OkAJ3LFIzglnHGNowRkDnd76VPHcuyPU4fOhDB+Gf7suMt9R0qRrl4/Dh3yExjA2csOOB6/lz5/L2swyteSO0TxNIxc7/ADDHcCOOxBB9Ks7Vtd1jV7T6nNcBrUb1kjRTEvsE/bJ5AIQ+YxkduKQOorxbu/CxMGiiXapUAL8gAB8wBk5OBTq0eW3ttA0zi3RX80O4D1I7fjUOE+NcKzNkklmJ++t7zBj4PYVztBtWR/ILjNY9s1eHRnEknht9ljk0ydH6Taal1BYWF2spgupfCLQsodcgjPtAjj8s0s26q7lnPA9KsT6Pn0rp7/lBq+oxRSeEy2NuhEku5hguVHbvgA4PJJxgZ2JhbNxpdtOLawiiWSzs9jx3aSqzpcRtyHx2JXv65I4pN6y6d+qSy6laEGBpdssYH2GPOR6qfwNKPRPXV10rqMs1yst1ZXRL3UYOH3n98e/19fkKJ3/0kxaxaajp8lpL4U90ktixIzAMjcG9QfaIx/pUSbTBkuyBM3ah80ncUQuMgcUIuj3zVDeiZeing1ldP571lJLLG7SusjYW1vG2niURxqg/bbeAPhRV/pLZUCrpCj/6j/8AmsrKjrY5t0QpfpAlmJzYY93j5/8A1qM/WjyZBsv/AM3+FZWU2IhnBOrPCO76jnPrN/hXO66sklUiO2aLzyJv8KysrGEkqBx6g1GN/YuHH+tRjReutR0278WQG4UDhDJtx88VlZWHUBeor6DUtSkvba0FoJjuaJX3AN5kcDGfSuQvA2n/AFaWPfj7D7sFfP0rKyuNNVls1jX/AIoxbzLTcH5YqPJNuEmVHtHNZWUSONWkORXiuTkVlZWHHgJHPvraQh03EcisrK5GHttcvCcrj4Gpcer3cKhbWaW3z38GVlB+QNZWUcfDWk2byatdzxhLqe4uB3AlmZwMe45Fc2vN3/R458mrKytXgLRGmn3Kw29/U14JP2BQDGW9aysofsJeHsc2xCMZ+BxUmK8A9kRAe/PJ/CsrK1egs3+v/tNxjyMds/4VvBqEUbM31QZPo+MfhWVlG/TEggOoTIoX6sBgd9/+FR5NV8TI8DH+v/hWVlEmxbSsDeJ7qysrKwbSP//Z"/>
          <p:cNvSpPr>
            <a:spLocks noChangeAspect="1" noChangeArrowheads="1"/>
          </p:cNvSpPr>
          <p:nvPr/>
        </p:nvSpPr>
        <p:spPr bwMode="auto">
          <a:xfrm>
            <a:off x="155575" y="-517525"/>
            <a:ext cx="1476375" cy="1085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en-AU"/>
          </a:p>
        </p:txBody>
      </p:sp>
      <p:pic>
        <p:nvPicPr>
          <p:cNvPr id="40965" name="Picture 10" descr="http://t3.gstatic.com/images?q=tbn:ANd9GcT7rM1e4IDCZuYiJ7EO9oe1Px9WFAvjEDvruhuW-xvaq23WvYo&amp;t=1&amp;usg=__jiXAZNGKMqeg17m2DqwX1WfLa64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675" y="3357563"/>
            <a:ext cx="2640013" cy="2232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All children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hlinkClick r:id="rId2"/>
              </a:rPr>
              <a:t>http://a.abcnews.com/WN/MindMoodNews/Story?id=7088059&amp;page=1</a:t>
            </a:r>
            <a:endParaRPr lang="en-AU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B421BC-32D3-4735-ADD8-BD6B18A769B6}" type="slidenum">
              <a:rPr lang="en-US" altLang="en-US" smtClean="0"/>
              <a:pPr/>
              <a:t>7</a:t>
            </a:fld>
            <a:endParaRPr lang="en-US" altLang="en-US"/>
          </a:p>
        </p:txBody>
      </p:sp>
    </p:spTree>
  </p:cSld>
  <p:clrMapOvr>
    <a:masterClrMapping/>
  </p:clrMapOvr>
  <p:transition>
    <p:fad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66CDF7-176A-4E70-A1D2-1288D7FAFEC0}" type="slidenum">
              <a:rPr lang="en-US" altLang="en-US"/>
              <a:pPr/>
              <a:t>8</a:t>
            </a:fld>
            <a:endParaRPr lang="en-US" altLang="en-US"/>
          </a:p>
        </p:txBody>
      </p:sp>
      <p:sp>
        <p:nvSpPr>
          <p:cNvPr id="337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Gordon states that:</a:t>
            </a:r>
            <a:br>
              <a:rPr lang="en-US" dirty="0" smtClean="0"/>
            </a:br>
            <a:endParaRPr lang="en-AU" dirty="0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  <a:p>
            <a:pPr>
              <a:buFont typeface="Wingdings" pitchFamily="2" charset="2"/>
              <a:buNone/>
            </a:pPr>
            <a:r>
              <a:rPr lang="en-US" dirty="0"/>
              <a:t>	 	</a:t>
            </a:r>
            <a:r>
              <a:rPr lang="en-US" dirty="0">
                <a:solidFill>
                  <a:srgbClr val="FF3300"/>
                </a:solidFill>
              </a:rPr>
              <a:t>“Children who have been coerced </a:t>
            </a:r>
            <a:r>
              <a:rPr lang="en-US" dirty="0" smtClean="0">
                <a:solidFill>
                  <a:srgbClr val="FF3300"/>
                </a:solidFill>
              </a:rPr>
              <a:t>usually </a:t>
            </a:r>
            <a:r>
              <a:rPr lang="en-US" dirty="0">
                <a:solidFill>
                  <a:srgbClr val="FF3300"/>
                </a:solidFill>
              </a:rPr>
              <a:t>	show very little self-control as soon as 	they are outside the influence of adult 	controllers”</a:t>
            </a:r>
            <a:r>
              <a:rPr lang="en-US" dirty="0"/>
              <a:t> </a:t>
            </a:r>
            <a:endParaRPr lang="en-AU" dirty="0"/>
          </a:p>
        </p:txBody>
      </p:sp>
    </p:spTree>
  </p:cSld>
  <p:clrMapOvr>
    <a:masterClrMapping/>
  </p:clrMapOvr>
  <p:transition>
    <p:fade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9A05BF-A4BC-46C8-BC7F-0E31E613CBD5}" type="slidenum">
              <a:rPr lang="en-US" altLang="en-US"/>
              <a:pPr/>
              <a:t>9</a:t>
            </a:fld>
            <a:endParaRPr lang="en-US" altLang="en-US"/>
          </a:p>
        </p:txBody>
      </p:sp>
      <p:sp>
        <p:nvSpPr>
          <p:cNvPr id="348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800"/>
              <a:t>The bully has been created by the environment</a:t>
            </a:r>
            <a:endParaRPr lang="en-AU" sz="3800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en-US"/>
              <a:t>	BUT: </a:t>
            </a:r>
          </a:p>
          <a:p>
            <a:endParaRPr lang="en-US"/>
          </a:p>
          <a:p>
            <a:pPr>
              <a:buFont typeface="Wingdings" pitchFamily="2" charset="2"/>
              <a:buNone/>
            </a:pPr>
            <a:r>
              <a:rPr lang="en-US"/>
              <a:t>	“Self disciplined children have been provided considerable personal freedom. Indeed, harsh punitive power based punishment actually causes aggression in children” </a:t>
            </a:r>
          </a:p>
          <a:p>
            <a:pPr>
              <a:buFont typeface="Wingdings" pitchFamily="2" charset="2"/>
              <a:buNone/>
            </a:pPr>
            <a:r>
              <a:rPr lang="en-US"/>
              <a:t>	</a:t>
            </a:r>
            <a:r>
              <a:rPr lang="en-US" i="1"/>
              <a:t>Thomas Gordon</a:t>
            </a:r>
            <a:endParaRPr lang="en-AU" i="1"/>
          </a:p>
        </p:txBody>
      </p:sp>
    </p:spTree>
  </p:cSld>
  <p:clrMapOvr>
    <a:masterClrMapping/>
  </p:clrMapOvr>
  <p:transition>
    <p:fade/>
  </p:transition>
</p:sld>
</file>

<file path=ppt/theme/theme1.xml><?xml version="1.0" encoding="utf-8"?>
<a:theme xmlns:a="http://schemas.openxmlformats.org/drawingml/2006/main" name="Edge">
  <a:themeElements>
    <a:clrScheme name="Edge 7">
      <a:dk1>
        <a:srgbClr val="000000"/>
      </a:dk1>
      <a:lt1>
        <a:srgbClr val="FFFFFF"/>
      </a:lt1>
      <a:dk2>
        <a:srgbClr val="006633"/>
      </a:dk2>
      <a:lt2>
        <a:srgbClr val="5F5F5F"/>
      </a:lt2>
      <a:accent1>
        <a:srgbClr val="CC9900"/>
      </a:accent1>
      <a:accent2>
        <a:srgbClr val="3B812F"/>
      </a:accent2>
      <a:accent3>
        <a:srgbClr val="FFFFFF"/>
      </a:accent3>
      <a:accent4>
        <a:srgbClr val="000000"/>
      </a:accent4>
      <a:accent5>
        <a:srgbClr val="E2CAAA"/>
      </a:accent5>
      <a:accent6>
        <a:srgbClr val="35742A"/>
      </a:accent6>
      <a:hlink>
        <a:srgbClr val="996600"/>
      </a:hlink>
      <a:folHlink>
        <a:srgbClr val="AFBF39"/>
      </a:folHlink>
    </a:clrScheme>
    <a:fontScheme name="Edge">
      <a:majorFont>
        <a:latin typeface="Garamond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Edge 1">
        <a:dk1>
          <a:srgbClr val="333333"/>
        </a:dk1>
        <a:lt1>
          <a:srgbClr val="FFFFFF"/>
        </a:lt1>
        <a:dk2>
          <a:srgbClr val="820000"/>
        </a:dk2>
        <a:lt2>
          <a:srgbClr val="FFFFFF"/>
        </a:lt2>
        <a:accent1>
          <a:srgbClr val="FF9900"/>
        </a:accent1>
        <a:accent2>
          <a:srgbClr val="CC3300"/>
        </a:accent2>
        <a:accent3>
          <a:srgbClr val="C1AAAA"/>
        </a:accent3>
        <a:accent4>
          <a:srgbClr val="DADADA"/>
        </a:accent4>
        <a:accent5>
          <a:srgbClr val="FFCAAA"/>
        </a:accent5>
        <a:accent6>
          <a:srgbClr val="B92D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2">
        <a:dk1>
          <a:srgbClr val="333333"/>
        </a:dk1>
        <a:lt1>
          <a:srgbClr val="CCCCFF"/>
        </a:lt1>
        <a:dk2>
          <a:srgbClr val="0B0506"/>
        </a:dk2>
        <a:lt2>
          <a:srgbClr val="FFFFFF"/>
        </a:lt2>
        <a:accent1>
          <a:srgbClr val="3366CC"/>
        </a:accent1>
        <a:accent2>
          <a:srgbClr val="3333CC"/>
        </a:accent2>
        <a:accent3>
          <a:srgbClr val="AAAAAA"/>
        </a:accent3>
        <a:accent4>
          <a:srgbClr val="AEAEDA"/>
        </a:accent4>
        <a:accent5>
          <a:srgbClr val="ADB8E2"/>
        </a:accent5>
        <a:accent6>
          <a:srgbClr val="2D2DB9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3">
        <a:dk1>
          <a:srgbClr val="333333"/>
        </a:dk1>
        <a:lt1>
          <a:srgbClr val="FFFFFF"/>
        </a:lt1>
        <a:dk2>
          <a:srgbClr val="221013"/>
        </a:dk2>
        <a:lt2>
          <a:srgbClr val="FFFFFF"/>
        </a:lt2>
        <a:accent1>
          <a:srgbClr val="CC3300"/>
        </a:accent1>
        <a:accent2>
          <a:srgbClr val="CC9900"/>
        </a:accent2>
        <a:accent3>
          <a:srgbClr val="ABAAAA"/>
        </a:accent3>
        <a:accent4>
          <a:srgbClr val="DADADA"/>
        </a:accent4>
        <a:accent5>
          <a:srgbClr val="E2ADAA"/>
        </a:accent5>
        <a:accent6>
          <a:srgbClr val="B98A00"/>
        </a:accent6>
        <a:hlink>
          <a:srgbClr val="808080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4">
        <a:dk1>
          <a:srgbClr val="11054B"/>
        </a:dk1>
        <a:lt1>
          <a:srgbClr val="FFFFFF"/>
        </a:lt1>
        <a:dk2>
          <a:srgbClr val="0000CC"/>
        </a:dk2>
        <a:lt2>
          <a:srgbClr val="FFFFFF"/>
        </a:lt2>
        <a:accent1>
          <a:srgbClr val="FF6600"/>
        </a:accent1>
        <a:accent2>
          <a:srgbClr val="FF3300"/>
        </a:accent2>
        <a:accent3>
          <a:srgbClr val="AAAAE2"/>
        </a:accent3>
        <a:accent4>
          <a:srgbClr val="DADADA"/>
        </a:accent4>
        <a:accent5>
          <a:srgbClr val="FFB8AA"/>
        </a:accent5>
        <a:accent6>
          <a:srgbClr val="E72D00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5">
        <a:dk1>
          <a:srgbClr val="9B8D65"/>
        </a:dk1>
        <a:lt1>
          <a:srgbClr val="F8F8F8"/>
        </a:lt1>
        <a:dk2>
          <a:srgbClr val="002600"/>
        </a:dk2>
        <a:lt2>
          <a:srgbClr val="FAFACC"/>
        </a:lt2>
        <a:accent1>
          <a:srgbClr val="CC9933"/>
        </a:accent1>
        <a:accent2>
          <a:srgbClr val="8F9967"/>
        </a:accent2>
        <a:accent3>
          <a:srgbClr val="AAACAA"/>
        </a:accent3>
        <a:accent4>
          <a:srgbClr val="D4D4D4"/>
        </a:accent4>
        <a:accent5>
          <a:srgbClr val="E2CAAD"/>
        </a:accent5>
        <a:accent6>
          <a:srgbClr val="818A5D"/>
        </a:accent6>
        <a:hlink>
          <a:srgbClr val="336600"/>
        </a:hlink>
        <a:folHlink>
          <a:srgbClr val="8080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6">
        <a:dk1>
          <a:srgbClr val="333333"/>
        </a:dk1>
        <a:lt1>
          <a:srgbClr val="FFFFFF"/>
        </a:lt1>
        <a:dk2>
          <a:srgbClr val="006699"/>
        </a:dk2>
        <a:lt2>
          <a:srgbClr val="FFFFFF"/>
        </a:lt2>
        <a:accent1>
          <a:srgbClr val="CC9900"/>
        </a:accent1>
        <a:accent2>
          <a:srgbClr val="FF9900"/>
        </a:accent2>
        <a:accent3>
          <a:srgbClr val="AAB8CA"/>
        </a:accent3>
        <a:accent4>
          <a:srgbClr val="DADADA"/>
        </a:accent4>
        <a:accent5>
          <a:srgbClr val="E2CAAA"/>
        </a:accent5>
        <a:accent6>
          <a:srgbClr val="E78A00"/>
        </a:accent6>
        <a:hlink>
          <a:srgbClr val="FFCC00"/>
        </a:hlink>
        <a:folHlink>
          <a:srgbClr val="706F37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ge 7">
        <a:dk1>
          <a:srgbClr val="000000"/>
        </a:dk1>
        <a:lt1>
          <a:srgbClr val="FFFFFF"/>
        </a:lt1>
        <a:dk2>
          <a:srgbClr val="006633"/>
        </a:dk2>
        <a:lt2>
          <a:srgbClr val="5F5F5F"/>
        </a:lt2>
        <a:accent1>
          <a:srgbClr val="CC9900"/>
        </a:accent1>
        <a:accent2>
          <a:srgbClr val="3B812F"/>
        </a:accent2>
        <a:accent3>
          <a:srgbClr val="FFFFFF"/>
        </a:accent3>
        <a:accent4>
          <a:srgbClr val="000000"/>
        </a:accent4>
        <a:accent5>
          <a:srgbClr val="E2CAAA"/>
        </a:accent5>
        <a:accent6>
          <a:srgbClr val="35742A"/>
        </a:accent6>
        <a:hlink>
          <a:srgbClr val="996600"/>
        </a:hlink>
        <a:folHlink>
          <a:srgbClr val="AFBF3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8">
        <a:dk1>
          <a:srgbClr val="000000"/>
        </a:dk1>
        <a:lt1>
          <a:srgbClr val="FFFFFF"/>
        </a:lt1>
        <a:dk2>
          <a:srgbClr val="CC0000"/>
        </a:dk2>
        <a:lt2>
          <a:srgbClr val="666699"/>
        </a:lt2>
        <a:accent1>
          <a:srgbClr val="808080"/>
        </a:accent1>
        <a:accent2>
          <a:srgbClr val="999933"/>
        </a:accent2>
        <a:accent3>
          <a:srgbClr val="FFFFFF"/>
        </a:accent3>
        <a:accent4>
          <a:srgbClr val="000000"/>
        </a:accent4>
        <a:accent5>
          <a:srgbClr val="C0C0C0"/>
        </a:accent5>
        <a:accent6>
          <a:srgbClr val="8A8A2D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ge 9">
        <a:dk1>
          <a:srgbClr val="000000"/>
        </a:dk1>
        <a:lt1>
          <a:srgbClr val="FFFFFF"/>
        </a:lt1>
        <a:dk2>
          <a:srgbClr val="003399"/>
        </a:dk2>
        <a:lt2>
          <a:srgbClr val="666699"/>
        </a:lt2>
        <a:accent1>
          <a:srgbClr val="009999"/>
        </a:accent1>
        <a:accent2>
          <a:srgbClr val="4C6D4E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446246"/>
        </a:accent6>
        <a:hlink>
          <a:srgbClr val="4C6D80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Edge</Template>
  <TotalTime>592</TotalTime>
  <Words>1658</Words>
  <Application>Microsoft Office PowerPoint</Application>
  <PresentationFormat>On-screen Show (4:3)</PresentationFormat>
  <Paragraphs>229</Paragraphs>
  <Slides>37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37</vt:i4>
      </vt:variant>
    </vt:vector>
  </HeadingPairs>
  <TitlesOfParts>
    <vt:vector size="38" baseType="lpstr">
      <vt:lpstr>Edge</vt:lpstr>
      <vt:lpstr>The Teacher Effectiveness Training Model</vt:lpstr>
      <vt:lpstr>Humanist / Person Centred Approach</vt:lpstr>
      <vt:lpstr>Slide 3</vt:lpstr>
      <vt:lpstr>Philosophical Assumptions</vt:lpstr>
      <vt:lpstr>Beliefs about Childhood</vt:lpstr>
      <vt:lpstr>Question – Bully or not?</vt:lpstr>
      <vt:lpstr>All children</vt:lpstr>
      <vt:lpstr>Gordon states that: </vt:lpstr>
      <vt:lpstr>The bully has been created by the environment</vt:lpstr>
      <vt:lpstr>Power based methods of teaching=</vt:lpstr>
      <vt:lpstr>Thomas Gordon</vt:lpstr>
      <vt:lpstr>Basis</vt:lpstr>
      <vt:lpstr>“Power” AND THE FUTURE</vt:lpstr>
      <vt:lpstr>Theoretical basis</vt:lpstr>
      <vt:lpstr>Principles</vt:lpstr>
      <vt:lpstr>Roadblocks to Effective Communication</vt:lpstr>
      <vt:lpstr>First 5</vt:lpstr>
      <vt:lpstr>Next 3 – imply judgement </vt:lpstr>
      <vt:lpstr>Then:</vt:lpstr>
      <vt:lpstr>Creating a learning environment</vt:lpstr>
      <vt:lpstr>A “Peace Table,” </vt:lpstr>
      <vt:lpstr>At the “peace table” </vt:lpstr>
      <vt:lpstr>Preventative I messages</vt:lpstr>
      <vt:lpstr>1,2,3 approach for the teacher</vt:lpstr>
      <vt:lpstr>Preventive I messages – part 1</vt:lpstr>
      <vt:lpstr>Preventive I messages – part 2</vt:lpstr>
      <vt:lpstr>Preventive I messages – part 3</vt:lpstr>
      <vt:lpstr>Power vs. relationship</vt:lpstr>
      <vt:lpstr>Accept that misbehaviour is needs based</vt:lpstr>
      <vt:lpstr>Problem ownership</vt:lpstr>
      <vt:lpstr>Use active listening</vt:lpstr>
      <vt:lpstr>Value laden relationships</vt:lpstr>
      <vt:lpstr>Hear the real meaning</vt:lpstr>
      <vt:lpstr>Communication rules</vt:lpstr>
      <vt:lpstr>Time!</vt:lpstr>
      <vt:lpstr>So, what is a good teacher- student relationship?</vt:lpstr>
      <vt:lpstr>The Milgram Experiment</vt:lpstr>
    </vt:vector>
  </TitlesOfParts>
  <Company>The University of Notre Dame Australia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Classroom Management</dc:title>
  <dc:creator>IT&amp;S</dc:creator>
  <cp:lastModifiedBy>ITS</cp:lastModifiedBy>
  <cp:revision>58</cp:revision>
  <dcterms:created xsi:type="dcterms:W3CDTF">2005-07-01T01:25:15Z</dcterms:created>
  <dcterms:modified xsi:type="dcterms:W3CDTF">2010-09-01T01:31:22Z</dcterms:modified>
</cp:coreProperties>
</file>